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78" r:id="rId3"/>
    <p:sldId id="257" r:id="rId4"/>
    <p:sldId id="275" r:id="rId5"/>
    <p:sldId id="274" r:id="rId6"/>
    <p:sldId id="259" r:id="rId7"/>
    <p:sldId id="288" r:id="rId8"/>
    <p:sldId id="290" r:id="rId9"/>
    <p:sldId id="291" r:id="rId10"/>
    <p:sldId id="268" r:id="rId11"/>
    <p:sldId id="260" r:id="rId12"/>
    <p:sldId id="292" r:id="rId13"/>
    <p:sldId id="293" r:id="rId14"/>
    <p:sldId id="294" r:id="rId15"/>
    <p:sldId id="272" r:id="rId16"/>
    <p:sldId id="273" r:id="rId17"/>
    <p:sldId id="287" r:id="rId18"/>
    <p:sldId id="256" r:id="rId19"/>
    <p:sldId id="295" r:id="rId20"/>
    <p:sldId id="261" r:id="rId21"/>
    <p:sldId id="299" r:id="rId22"/>
    <p:sldId id="305" r:id="rId23"/>
    <p:sldId id="276" r:id="rId24"/>
    <p:sldId id="300" r:id="rId25"/>
    <p:sldId id="269" r:id="rId26"/>
    <p:sldId id="262" r:id="rId27"/>
    <p:sldId id="263" r:id="rId28"/>
    <p:sldId id="279" r:id="rId29"/>
    <p:sldId id="297" r:id="rId30"/>
    <p:sldId id="270" r:id="rId31"/>
    <p:sldId id="277" r:id="rId32"/>
    <p:sldId id="296" r:id="rId33"/>
    <p:sldId id="271" r:id="rId34"/>
    <p:sldId id="281" r:id="rId35"/>
    <p:sldId id="301" r:id="rId36"/>
    <p:sldId id="264" r:id="rId37"/>
    <p:sldId id="289" r:id="rId38"/>
    <p:sldId id="302" r:id="rId39"/>
    <p:sldId id="298" r:id="rId40"/>
    <p:sldId id="265" r:id="rId41"/>
    <p:sldId id="266" r:id="rId42"/>
    <p:sldId id="303" r:id="rId43"/>
    <p:sldId id="267" r:id="rId44"/>
    <p:sldId id="304" r:id="rId45"/>
    <p:sldId id="280" r:id="rId4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71" autoAdjust="0"/>
    <p:restoredTop sz="96395" autoAdjust="0"/>
  </p:normalViewPr>
  <p:slideViewPr>
    <p:cSldViewPr snapToGrid="0">
      <p:cViewPr varScale="1">
        <p:scale>
          <a:sx n="81" d="100"/>
          <a:sy n="81" d="100"/>
        </p:scale>
        <p:origin x="30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8FDB81D-E84A-4DBF-B833-FFEB5A6B1BAA}" type="datetimeFigureOut">
              <a:rPr lang="de-DE" smtClean="0"/>
              <a:t>15.03.2024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352182763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FDB81D-E84A-4DBF-B833-FFEB5A6B1BAA}" type="datetimeFigureOut">
              <a:rPr lang="de-DE" smtClean="0"/>
              <a:t>15.03.2024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2060035990"/>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FDB81D-E84A-4DBF-B833-FFEB5A6B1BAA}" type="datetimeFigureOut">
              <a:rPr lang="de-DE" smtClean="0"/>
              <a:t>15.03.2024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382254401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8FDB81D-E84A-4DBF-B833-FFEB5A6B1BAA}" type="datetimeFigureOut">
              <a:rPr lang="de-DE" smtClean="0"/>
              <a:t>15.03.2024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61375601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C8FDB81D-E84A-4DBF-B833-FFEB5A6B1BAA}" type="datetimeFigureOut">
              <a:rPr lang="de-DE" smtClean="0"/>
              <a:t>15.03.2024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55269485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8FDB81D-E84A-4DBF-B833-FFEB5A6B1BAA}" type="datetimeFigureOut">
              <a:rPr lang="de-DE" smtClean="0"/>
              <a:t>15.03.2024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1849403068"/>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8FDB81D-E84A-4DBF-B833-FFEB5A6B1BAA}" type="datetimeFigureOut">
              <a:rPr lang="de-DE" smtClean="0"/>
              <a:t>15.03.2024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2527591996"/>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8FDB81D-E84A-4DBF-B833-FFEB5A6B1BAA}" type="datetimeFigureOut">
              <a:rPr lang="de-DE" smtClean="0"/>
              <a:t>15.03.2024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3792134308"/>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8FDB81D-E84A-4DBF-B833-FFEB5A6B1BAA}" type="datetimeFigureOut">
              <a:rPr lang="de-DE" smtClean="0"/>
              <a:t>15.03.2024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257169518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8FDB81D-E84A-4DBF-B833-FFEB5A6B1BAA}" type="datetimeFigureOut">
              <a:rPr lang="de-DE" smtClean="0"/>
              <a:t>15.03.2024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349720987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C8FDB81D-E84A-4DBF-B833-FFEB5A6B1BAA}" type="datetimeFigureOut">
              <a:rPr lang="de-DE" smtClean="0"/>
              <a:t>15.03.2024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29D22D-C19D-4E6E-AC39-D4D172A830AE}" type="slidenum">
              <a:rPr lang="de-DE" smtClean="0"/>
              <a:t>‹Nr.›</a:t>
            </a:fld>
            <a:endParaRPr lang="de-DE"/>
          </a:p>
        </p:txBody>
      </p:sp>
    </p:spTree>
    <p:extLst>
      <p:ext uri="{BB962C8B-B14F-4D97-AF65-F5344CB8AC3E}">
        <p14:creationId xmlns:p14="http://schemas.microsoft.com/office/powerpoint/2010/main" val="4285268540"/>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DB81D-E84A-4DBF-B833-FFEB5A6B1BAA}" type="datetimeFigureOut">
              <a:rPr lang="de-DE" smtClean="0"/>
              <a:t>15.03.2024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29D22D-C19D-4E6E-AC39-D4D172A830AE}" type="slidenum">
              <a:rPr lang="de-DE" smtClean="0"/>
              <a:t>‹Nr.›</a:t>
            </a:fld>
            <a:endParaRPr lang="de-DE"/>
          </a:p>
        </p:txBody>
      </p:sp>
    </p:spTree>
    <p:extLst>
      <p:ext uri="{BB962C8B-B14F-4D97-AF65-F5344CB8AC3E}">
        <p14:creationId xmlns:p14="http://schemas.microsoft.com/office/powerpoint/2010/main" val="3297278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5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marL="285750" indent="-285750" algn="l">
              <a:lnSpc>
                <a:spcPct val="15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Sport (Basketball)</a:t>
            </a:r>
          </a:p>
          <a:p>
            <a:pPr marL="285750" indent="-285750" algn="l">
              <a:lnSpc>
                <a:spcPct val="15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Ein besseres Leben von Jugendlichen </a:t>
            </a:r>
          </a:p>
          <a:p>
            <a:pPr marL="285750" indent="-285750" algn="l">
              <a:lnSpc>
                <a:spcPct val="15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Umwelt-/Klimaschutz</a:t>
            </a:r>
          </a:p>
          <a:p>
            <a:pPr algn="l">
              <a:lnSpc>
                <a:spcPct val="150000"/>
              </a:lnSpc>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lgn="l">
              <a:lnSpc>
                <a:spcPct val="15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Jugendparlament</a:t>
            </a:r>
          </a:p>
          <a:p>
            <a:pPr marL="285750" indent="-285750" algn="l">
              <a:lnSpc>
                <a:spcPct val="15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Jugendforum</a:t>
            </a:r>
          </a:p>
          <a:p>
            <a:pPr marL="285750" indent="-285750" algn="l">
              <a:lnSpc>
                <a:spcPct val="150000"/>
              </a:lnSpc>
              <a:spcBef>
                <a:spcPts val="0"/>
              </a:spcBef>
              <a:buFont typeface="Arial" panose="020B0604020202020204" pitchFamily="34" charset="0"/>
              <a:buChar char="•"/>
            </a:pPr>
            <a:r>
              <a:rPr lang="de-DE" sz="1600" dirty="0" smtClean="0">
                <a:solidFill>
                  <a:schemeClr val="bg2">
                    <a:lumMod val="50000"/>
                  </a:schemeClr>
                </a:solidFill>
                <a:latin typeface="Century Gothic" panose="020B0502020202020204" pitchFamily="34" charset="0"/>
              </a:rPr>
              <a:t>Basketballtrainer</a:t>
            </a:r>
            <a:endParaRPr lang="de-DE" sz="1600" dirty="0">
              <a:solidFill>
                <a:schemeClr val="bg2">
                  <a:lumMod val="50000"/>
                </a:schemeClr>
              </a:solidFill>
              <a:latin typeface="Century Gothic" panose="020B0502020202020204" pitchFamily="34" charset="0"/>
            </a:endParaRPr>
          </a:p>
          <a:p>
            <a:pPr algn="l">
              <a:lnSpc>
                <a:spcPct val="150000"/>
              </a:lnSpc>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50000"/>
              </a:lnSpc>
              <a:spcBef>
                <a:spcPts val="0"/>
              </a:spcBef>
            </a:pPr>
            <a:r>
              <a:rPr lang="de-DE" sz="1600" dirty="0">
                <a:solidFill>
                  <a:schemeClr val="bg2">
                    <a:lumMod val="50000"/>
                  </a:schemeClr>
                </a:solidFill>
                <a:latin typeface="Century Gothic" panose="020B0502020202020204" pitchFamily="34" charset="0"/>
              </a:rPr>
              <a:t>Basketball Spieler/Trainer</a:t>
            </a:r>
          </a:p>
          <a:p>
            <a:pPr algn="l">
              <a:lnSpc>
                <a:spcPct val="150000"/>
              </a:lnSpc>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sollte ich gewählt werden?</a:t>
            </a:r>
          </a:p>
          <a:p>
            <a:pPr algn="l">
              <a:lnSpc>
                <a:spcPct val="150000"/>
              </a:lnSpc>
              <a:spcBef>
                <a:spcPts val="0"/>
              </a:spcBef>
            </a:pPr>
            <a:r>
              <a:rPr lang="de-DE" sz="1600" dirty="0">
                <a:solidFill>
                  <a:schemeClr val="bg2">
                    <a:lumMod val="50000"/>
                  </a:schemeClr>
                </a:solidFill>
                <a:latin typeface="Century Gothic" panose="020B0502020202020204" pitchFamily="34" charset="0"/>
              </a:rPr>
              <a:t>Ich setzte mich für ein besseres Leben der G</a:t>
            </a:r>
            <a:r>
              <a:rPr lang="de-DE" sz="1600" dirty="0" smtClean="0">
                <a:solidFill>
                  <a:schemeClr val="bg2">
                    <a:lumMod val="50000"/>
                  </a:schemeClr>
                </a:solidFill>
                <a:latin typeface="Century Gothic" panose="020B0502020202020204" pitchFamily="34" charset="0"/>
              </a:rPr>
              <a:t>öttinger </a:t>
            </a:r>
            <a:r>
              <a:rPr lang="de-DE" sz="1600" dirty="0">
                <a:solidFill>
                  <a:schemeClr val="bg2">
                    <a:lumMod val="50000"/>
                  </a:schemeClr>
                </a:solidFill>
                <a:latin typeface="Century Gothic" panose="020B0502020202020204" pitchFamily="34" charset="0"/>
              </a:rPr>
              <a:t>Jugendlichen ein</a:t>
            </a:r>
          </a:p>
          <a:p>
            <a:pPr algn="l">
              <a:lnSpc>
                <a:spcPct val="150000"/>
              </a:lnSpc>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möchte ich mich im Jugendparlament einsetzen:</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lgn="l">
              <a:lnSpc>
                <a:spcPct val="15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Sport</a:t>
            </a:r>
          </a:p>
          <a:p>
            <a:pPr marL="285750" indent="-285750" algn="l">
              <a:lnSpc>
                <a:spcPct val="15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Kostenlose Bustickets in </a:t>
            </a:r>
            <a:r>
              <a:rPr lang="de-DE" sz="1600" dirty="0" smtClean="0">
                <a:solidFill>
                  <a:schemeClr val="bg2">
                    <a:lumMod val="50000"/>
                  </a:schemeClr>
                </a:solidFill>
                <a:latin typeface="Century Gothic" panose="020B0502020202020204" pitchFamily="34" charset="0"/>
              </a:rPr>
              <a:t>der Oberstufe</a:t>
            </a:r>
            <a:endParaRPr lang="de-DE" sz="1600" dirty="0">
              <a:solidFill>
                <a:schemeClr val="bg2">
                  <a:lumMod val="50000"/>
                </a:schemeClr>
              </a:solidFill>
              <a:latin typeface="Century Gothic" panose="020B0502020202020204" pitchFamily="34" charset="0"/>
            </a:endParaRPr>
          </a:p>
          <a:p>
            <a:pPr marL="285750" indent="-285750" algn="l">
              <a:lnSpc>
                <a:spcPct val="150000"/>
              </a:lnSpc>
              <a:spcBef>
                <a:spcPts val="0"/>
              </a:spcBef>
              <a:buFont typeface="Arial" panose="020B0604020202020204" pitchFamily="34" charset="0"/>
              <a:buChar char="•"/>
            </a:pPr>
            <a:r>
              <a:rPr lang="de-DE" sz="1600" dirty="0" smtClean="0">
                <a:solidFill>
                  <a:schemeClr val="bg2">
                    <a:lumMod val="50000"/>
                  </a:schemeClr>
                </a:solidFill>
                <a:latin typeface="Century Gothic" panose="020B0502020202020204" pitchFamily="34" charset="0"/>
              </a:rPr>
              <a:t>gutes </a:t>
            </a:r>
            <a:r>
              <a:rPr lang="de-DE" sz="1600" dirty="0">
                <a:solidFill>
                  <a:schemeClr val="bg2">
                    <a:lumMod val="50000"/>
                  </a:schemeClr>
                </a:solidFill>
                <a:latin typeface="Century Gothic" panose="020B0502020202020204" pitchFamily="34" charset="0"/>
              </a:rPr>
              <a:t>Leben von Jugendlichen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IGS </a:t>
                  </a:r>
                  <a:r>
                    <a:rPr lang="de-DE" kern="0" dirty="0" err="1" smtClean="0">
                      <a:solidFill>
                        <a:srgbClr val="FFFFFF"/>
                      </a:solidFill>
                      <a:latin typeface="Century Gothic" panose="020F0302020204030204"/>
                    </a:rPr>
                    <a:t>Geismar</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Bela </a:t>
                  </a:r>
                  <a:r>
                    <a:rPr lang="de-DE" kern="0" dirty="0" err="1" smtClean="0">
                      <a:solidFill>
                        <a:srgbClr val="FFFFFF"/>
                      </a:solidFill>
                      <a:latin typeface="Century Gothic" panose="020F0302020204030204"/>
                    </a:rPr>
                    <a:t>Bachler</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218634" cy="2811816"/>
          </a:xfrm>
          <a:prstGeom prst="rect">
            <a:avLst/>
          </a:prstGeom>
        </p:spPr>
      </p:pic>
    </p:spTree>
    <p:extLst>
      <p:ext uri="{BB962C8B-B14F-4D97-AF65-F5344CB8AC3E}">
        <p14:creationId xmlns:p14="http://schemas.microsoft.com/office/powerpoint/2010/main" val="277327465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dirty="0"/>
          </a:p>
          <a:p>
            <a:pPr algn="l"/>
            <a:r>
              <a:rPr lang="de-DE" sz="1600" dirty="0">
                <a:solidFill>
                  <a:schemeClr val="bg2">
                    <a:lumMod val="50000"/>
                  </a:schemeClr>
                </a:solidFill>
                <a:latin typeface="Century Gothic" panose="020B0502020202020204" pitchFamily="34" charset="0"/>
              </a:rPr>
              <a:t>Zwei Jahre lang war ich Kinderbischof in der Kirchengemeinde Nikolausberg. </a:t>
            </a:r>
          </a:p>
          <a:p>
            <a:pPr algn="l"/>
            <a:r>
              <a:rPr lang="de-DE" sz="1600" dirty="0">
                <a:solidFill>
                  <a:schemeClr val="bg2">
                    <a:lumMod val="50000"/>
                  </a:schemeClr>
                </a:solidFill>
                <a:latin typeface="Century Gothic" panose="020B0502020202020204" pitchFamily="34" charset="0"/>
              </a:rPr>
              <a:t>Ich bin jetzt auf der IGS </a:t>
            </a:r>
            <a:r>
              <a:rPr lang="de-DE" sz="1600" dirty="0" err="1">
                <a:solidFill>
                  <a:schemeClr val="bg2">
                    <a:lumMod val="50000"/>
                  </a:schemeClr>
                </a:solidFill>
                <a:latin typeface="Century Gothic" panose="020B0502020202020204" pitchFamily="34" charset="0"/>
              </a:rPr>
              <a:t>Geismar</a:t>
            </a:r>
            <a:r>
              <a:rPr lang="de-DE" sz="1600" dirty="0">
                <a:solidFill>
                  <a:schemeClr val="bg2">
                    <a:lumMod val="50000"/>
                  </a:schemeClr>
                </a:solidFill>
                <a:latin typeface="Century Gothic" panose="020B0502020202020204" pitchFamily="34" charset="0"/>
              </a:rPr>
              <a:t> Streitschlichter in meinem Jahrgang</a:t>
            </a:r>
            <a:r>
              <a:rPr lang="de-DE" dirty="0" smtClean="0">
                <a:solidFill>
                  <a:schemeClr val="bg2">
                    <a:lumMod val="50000"/>
                  </a:schemeClr>
                </a:solidFill>
              </a:rPr>
              <a:t>.</a:t>
            </a:r>
            <a:r>
              <a:rPr lang="de-DE" dirty="0"/>
              <a:t>	</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chemeClr val="bg2">
                    <a:lumMod val="50000"/>
                  </a:schemeClr>
                </a:solidFill>
                <a:latin typeface="Century Gothic" panose="020B0502020202020204" pitchFamily="34" charset="0"/>
              </a:rPr>
              <a:t>Als Sprachrohr für die Kinder aus Nikolausberg habe ich mich für die Belange der Kinder in Nikolausberg gekümmert. Ich habe Kindergottesdienste mitgestaltet. Zusätzlich haben wir Spendenkampagnen für die Flüchtlinge aus der Ukraine organisiert</a:t>
            </a:r>
            <a:r>
              <a:rPr lang="de-DE" dirty="0">
                <a:solidFill>
                  <a:schemeClr val="bg2">
                    <a:lumMod val="50000"/>
                  </a:schemeClr>
                </a:solidFill>
              </a:rPr>
              <a:t>.</a:t>
            </a:r>
          </a:p>
          <a:p>
            <a:pPr algn="l">
              <a:lnSpc>
                <a:spcPct val="100000"/>
              </a:lnSpc>
            </a:pPr>
            <a:r>
              <a:rPr lang="de-DE" sz="1600" dirty="0">
                <a:solidFill>
                  <a:schemeClr val="bg2">
                    <a:lumMod val="50000"/>
                  </a:schemeClr>
                </a:solidFill>
                <a:latin typeface="Century Gothic" panose="020B0502020202020204" pitchFamily="34" charset="0"/>
              </a:rPr>
              <a:t>Als Streitschlichter kläre ich Streits und Meinungsverschiedenheiten, ohne Einfluss eines Erwachsenen</a:t>
            </a:r>
            <a:r>
              <a:rPr lang="de-DE" dirty="0">
                <a:solidFill>
                  <a:schemeClr val="bg2">
                    <a:lumMod val="50000"/>
                  </a:schemeClr>
                </a:solidFill>
              </a:rPr>
              <a:t>. </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dirty="0"/>
          </a:p>
          <a:p>
            <a:pPr algn="l"/>
            <a:r>
              <a:rPr lang="de-DE" sz="1600" dirty="0" smtClean="0">
                <a:solidFill>
                  <a:schemeClr val="bg2">
                    <a:lumMod val="50000"/>
                  </a:schemeClr>
                </a:solidFill>
                <a:latin typeface="Century Gothic" panose="020B0502020202020204" pitchFamily="34" charset="0"/>
              </a:rPr>
              <a:t>Ich spiele in meiner Freizeit Tischtennis und Fußball beim Nikolausberger SC. Ich bin aktives Mitglied der Jugendfeuerwehr Nikolausberg. Weitere Hobbies sind Kochen und Backen</a:t>
            </a:r>
            <a:r>
              <a:rPr lang="de-DE" dirty="0" smtClean="0">
                <a:solidFill>
                  <a:schemeClr val="bg2">
                    <a:lumMod val="50000"/>
                  </a:schemeClr>
                </a:solidFill>
              </a:rPr>
              <a:t>.</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möchte mich für die Rechte anderer Kinder und Jugendliche einsetzen. Gleichberechtigung aller finde ich wichtig. Besonders liegt mir das Thema Mobbing auf dem Herzen</a:t>
            </a:r>
            <a:r>
              <a:rPr lang="de-DE" dirty="0">
                <a:solidFill>
                  <a:schemeClr val="bg2">
                    <a:lumMod val="50000"/>
                  </a:schemeClr>
                </a:solidFill>
              </a:rPr>
              <a:t>. </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chemeClr val="bg2">
                    <a:lumMod val="50000"/>
                  </a:schemeClr>
                </a:solidFill>
                <a:latin typeface="Century Gothic" panose="020B0502020202020204" pitchFamily="34" charset="0"/>
              </a:rPr>
              <a:t>Ich möchte mich für alle Kinder und Jugendliche einsetzen, dass sie gleichberechtigt sind und nicht aufgrund ihrer Behinderung, Herkunft und anderer Meinungen benachteiligt werden.	</a:t>
            </a:r>
          </a:p>
          <a:p>
            <a:pPr algn="l">
              <a:lnSpc>
                <a:spcPct val="100000"/>
              </a:lnSpc>
              <a:spcBef>
                <a:spcPts val="0"/>
              </a:spcBef>
            </a:pPr>
            <a:endPar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IGS-</a:t>
                  </a:r>
                  <a:r>
                    <a:rPr lang="de-DE" kern="0" dirty="0" err="1" smtClean="0">
                      <a:solidFill>
                        <a:srgbClr val="FFFFFF"/>
                      </a:solidFill>
                      <a:latin typeface="Century Gothic" panose="020F0302020204030204"/>
                    </a:rPr>
                    <a:t>Geismar</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12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smtClean="0">
                      <a:solidFill>
                        <a:srgbClr val="FFFFFF"/>
                      </a:solidFill>
                      <a:latin typeface="Century Gothic" panose="020F0302020204030204"/>
                    </a:rPr>
                    <a:t>Fabio Rodriguez</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19931" cy="2527738"/>
          </a:xfrm>
          <a:prstGeom prst="rect">
            <a:avLst/>
          </a:prstGeom>
        </p:spPr>
      </p:pic>
    </p:spTree>
    <p:extLst>
      <p:ext uri="{BB962C8B-B14F-4D97-AF65-F5344CB8AC3E}">
        <p14:creationId xmlns:p14="http://schemas.microsoft.com/office/powerpoint/2010/main" val="904040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Politik, Geschichte, Sport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Sportlich</a:t>
            </a:r>
          </a:p>
          <a:p>
            <a:pPr algn="l"/>
            <a:r>
              <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Interessiere mich für Politik und Geschichte</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r>
              <a:rPr lang="de-DE" sz="1600" dirty="0">
                <a:solidFill>
                  <a:schemeClr val="bg2">
                    <a:lumMod val="50000"/>
                  </a:schemeClr>
                </a:solidFill>
                <a:latin typeface="Century Gothic" panose="020B0502020202020204" pitchFamily="34" charset="0"/>
              </a:rPr>
              <a:t>Weil ich mich </a:t>
            </a:r>
            <a:r>
              <a:rPr lang="de-DE" sz="1600" dirty="0" smtClean="0">
                <a:solidFill>
                  <a:schemeClr val="bg2">
                    <a:lumMod val="50000"/>
                  </a:schemeClr>
                </a:solidFill>
                <a:latin typeface="Century Gothic" panose="020B0502020202020204" pitchFamily="34" charset="0"/>
              </a:rPr>
              <a:t>gerne für die Interessen der Jugendlichen und ihre Anliegen einsetzen möchte und sie effektiv vertreten möchte.</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endPar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rPr>
              <a:t>Soziale Gerechtigkeit	</a:t>
            </a:r>
          </a:p>
          <a:p>
            <a:pPr algn="l">
              <a:lnSpc>
                <a:spcPct val="100000"/>
              </a:lnSpc>
              <a:spcBef>
                <a:spcPts val="0"/>
              </a:spcBef>
            </a:pPr>
            <a:endParaRPr lang="de-DE" sz="1600" dirty="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rPr>
              <a:t>Bildung</a:t>
            </a:r>
          </a:p>
          <a:p>
            <a:pPr algn="l">
              <a:lnSpc>
                <a:spcPct val="100000"/>
              </a:lnSpc>
              <a:spcBef>
                <a:spcPts val="0"/>
              </a:spcBef>
            </a:pPr>
            <a:endParaRPr lang="de-DE" sz="1600" dirty="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rPr>
              <a:t>Umweltschutz</a:t>
            </a:r>
            <a:endParaRPr lang="de-DE" sz="1600" dirty="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GSG Göttingen</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smtClean="0">
                      <a:solidFill>
                        <a:srgbClr val="FFFFFF"/>
                      </a:solidFill>
                      <a:latin typeface="Century Gothic" panose="020F0302020204030204"/>
                    </a:rPr>
                    <a:t>Hassan Hammoud</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0" y="0"/>
            <a:ext cx="2225066" cy="2830614"/>
          </a:xfrm>
          <a:prstGeom prst="rect">
            <a:avLst/>
          </a:prstGeom>
        </p:spPr>
      </p:pic>
    </p:spTree>
    <p:extLst>
      <p:ext uri="{BB962C8B-B14F-4D97-AF65-F5344CB8AC3E}">
        <p14:creationId xmlns:p14="http://schemas.microsoft.com/office/powerpoint/2010/main" val="252400606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Eine starke Demokratie und gesellschaftlichen Zusammenhalt</a:t>
            </a:r>
            <a:r>
              <a:rPr lang="de-DE" sz="1600" dirty="0" smtClean="0">
                <a:solidFill>
                  <a:schemeClr val="bg2">
                    <a:lumMod val="50000"/>
                  </a:schemeClr>
                </a:solidFill>
                <a:latin typeface="Century Gothic" panose="020B0502020202020204" pitchFamily="34" charset="0"/>
              </a:rPr>
              <a:t>.</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In dem ich mich für das Göttinger Jugendparlament </a:t>
            </a:r>
            <a:r>
              <a:rPr lang="de-DE" sz="1600" dirty="0" smtClean="0">
                <a:solidFill>
                  <a:schemeClr val="bg2">
                    <a:lumMod val="50000"/>
                  </a:schemeClr>
                </a:solidFill>
                <a:latin typeface="Century Gothic" panose="020B0502020202020204" pitchFamily="34" charset="0"/>
              </a:rPr>
              <a:t>zur Wahl </a:t>
            </a:r>
            <a:r>
              <a:rPr lang="de-DE" sz="1600" dirty="0">
                <a:solidFill>
                  <a:schemeClr val="bg2">
                    <a:lumMod val="50000"/>
                  </a:schemeClr>
                </a:solidFill>
                <a:latin typeface="Century Gothic" panose="020B0502020202020204" pitchFamily="34" charset="0"/>
              </a:rPr>
              <a:t>stelle, möchte ich die Demokratie bei uns vor </a:t>
            </a:r>
            <a:r>
              <a:rPr lang="de-DE" sz="1600" dirty="0" smtClean="0">
                <a:solidFill>
                  <a:schemeClr val="bg2">
                    <a:lumMod val="50000"/>
                  </a:schemeClr>
                </a:solidFill>
                <a:latin typeface="Century Gothic" panose="020B0502020202020204" pitchFamily="34" charset="0"/>
              </a:rPr>
              <a:t>Ort stärken</a:t>
            </a:r>
            <a:r>
              <a:rPr lang="de-DE" sz="1600" dirty="0">
                <a:solidFill>
                  <a:schemeClr val="bg2">
                    <a:lumMod val="50000"/>
                  </a:schemeClr>
                </a:solidFill>
                <a:latin typeface="Century Gothic" panose="020B0502020202020204" pitchFamily="34" charset="0"/>
              </a:rPr>
              <a:t>.</a:t>
            </a:r>
          </a:p>
          <a:p>
            <a:pPr algn="l"/>
            <a:r>
              <a:rPr lang="de-DE" sz="1600" dirty="0">
                <a:solidFill>
                  <a:schemeClr val="bg2">
                    <a:lumMod val="50000"/>
                  </a:schemeClr>
                </a:solidFill>
                <a:latin typeface="Century Gothic" panose="020B0502020202020204" pitchFamily="34" charset="0"/>
              </a:rPr>
              <a:t>Außerdem bin ich als Helfer im THW aktiv</a:t>
            </a:r>
            <a:r>
              <a:rPr lang="de-DE" sz="1600" dirty="0" smtClean="0">
                <a:solidFill>
                  <a:schemeClr val="bg2">
                    <a:lumMod val="50000"/>
                  </a:schemeClr>
                </a:solidFill>
                <a:latin typeface="Century Gothic" panose="020B0502020202020204" pitchFamily="34" charset="0"/>
              </a:rPr>
              <a:t>.</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smtClean="0">
                <a:solidFill>
                  <a:schemeClr val="bg2">
                    <a:lumMod val="50000"/>
                  </a:schemeClr>
                </a:solidFill>
                <a:latin typeface="Century Gothic" panose="020B0502020202020204" pitchFamily="34" charset="0"/>
              </a:rPr>
              <a:t>In </a:t>
            </a:r>
            <a:r>
              <a:rPr lang="de-DE" sz="1600" dirty="0">
                <a:solidFill>
                  <a:schemeClr val="bg2">
                    <a:lumMod val="50000"/>
                  </a:schemeClr>
                </a:solidFill>
                <a:latin typeface="Century Gothic" panose="020B0502020202020204" pitchFamily="34" charset="0"/>
              </a:rPr>
              <a:t>meiner Freizeit mache ich gerne Sport wie Laufen, </a:t>
            </a:r>
            <a:r>
              <a:rPr lang="de-DE" sz="1600" dirty="0" smtClean="0">
                <a:solidFill>
                  <a:schemeClr val="bg2">
                    <a:lumMod val="50000"/>
                  </a:schemeClr>
                </a:solidFill>
                <a:latin typeface="Century Gothic" panose="020B0502020202020204" pitchFamily="34" charset="0"/>
              </a:rPr>
              <a:t>Klettern und </a:t>
            </a:r>
            <a:r>
              <a:rPr lang="de-DE" sz="1600" dirty="0">
                <a:solidFill>
                  <a:schemeClr val="bg2">
                    <a:lumMod val="50000"/>
                  </a:schemeClr>
                </a:solidFill>
                <a:latin typeface="Century Gothic" panose="020B0502020202020204" pitchFamily="34" charset="0"/>
              </a:rPr>
              <a:t>Windsurfen. Dabei bin ich gerne draußen in der </a:t>
            </a:r>
            <a:r>
              <a:rPr lang="de-DE" sz="1600" dirty="0" smtClean="0">
                <a:solidFill>
                  <a:schemeClr val="bg2">
                    <a:lumMod val="50000"/>
                  </a:schemeClr>
                </a:solidFill>
                <a:latin typeface="Century Gothic" panose="020B0502020202020204" pitchFamily="34" charset="0"/>
              </a:rPr>
              <a:t>Natur unterwegs</a:t>
            </a:r>
            <a:r>
              <a:rPr lang="de-DE" sz="1600" dirty="0">
                <a:solidFill>
                  <a:schemeClr val="bg2">
                    <a:lumMod val="50000"/>
                  </a:schemeClr>
                </a:solidFill>
                <a:latin typeface="Century Gothic" panose="020B0502020202020204" pitchFamily="34" charset="0"/>
              </a:rPr>
              <a:t>.</a:t>
            </a:r>
          </a:p>
          <a:p>
            <a:pPr algn="l"/>
            <a:r>
              <a:rPr lang="de-DE" sz="1600" dirty="0">
                <a:solidFill>
                  <a:schemeClr val="bg2">
                    <a:lumMod val="50000"/>
                  </a:schemeClr>
                </a:solidFill>
                <a:latin typeface="Century Gothic" panose="020B0502020202020204" pitchFamily="34" charset="0"/>
              </a:rPr>
              <a:t>Ich interessiere mich für Naturwissenschaften und Technik </a:t>
            </a:r>
            <a:r>
              <a:rPr lang="de-DE" sz="1600" dirty="0" smtClean="0">
                <a:solidFill>
                  <a:schemeClr val="bg2">
                    <a:lumMod val="50000"/>
                  </a:schemeClr>
                </a:solidFill>
                <a:latin typeface="Century Gothic" panose="020B0502020202020204" pitchFamily="34" charset="0"/>
              </a:rPr>
              <a:t>und dafür</a:t>
            </a:r>
            <a:r>
              <a:rPr lang="de-DE" sz="1600" dirty="0">
                <a:solidFill>
                  <a:schemeClr val="bg2">
                    <a:lumMod val="50000"/>
                  </a:schemeClr>
                </a:solidFill>
                <a:latin typeface="Century Gothic" panose="020B0502020202020204" pitchFamily="34" charset="0"/>
              </a:rPr>
              <a:t>, wie unser Alltag, unsere Mobilität und unsere </a:t>
            </a:r>
            <a:r>
              <a:rPr lang="de-DE" sz="1600" dirty="0" smtClean="0">
                <a:solidFill>
                  <a:schemeClr val="bg2">
                    <a:lumMod val="50000"/>
                  </a:schemeClr>
                </a:solidFill>
                <a:latin typeface="Century Gothic" panose="020B0502020202020204" pitchFamily="34" charset="0"/>
              </a:rPr>
              <a:t>Wirtschaft nachhaltiger </a:t>
            </a:r>
            <a:r>
              <a:rPr lang="de-DE" sz="1600" dirty="0">
                <a:solidFill>
                  <a:schemeClr val="bg2">
                    <a:lumMod val="50000"/>
                  </a:schemeClr>
                </a:solidFill>
                <a:latin typeface="Century Gothic" panose="020B0502020202020204" pitchFamily="34" charset="0"/>
              </a:rPr>
              <a:t>werden kann. Die Transformation zu </a:t>
            </a:r>
            <a:r>
              <a:rPr lang="de-DE" sz="1600" dirty="0" smtClean="0">
                <a:solidFill>
                  <a:schemeClr val="bg2">
                    <a:lumMod val="50000"/>
                  </a:schemeClr>
                </a:solidFill>
                <a:latin typeface="Century Gothic" panose="020B0502020202020204" pitchFamily="34" charset="0"/>
              </a:rPr>
              <a:t>einer klimaneutralen </a:t>
            </a:r>
            <a:r>
              <a:rPr lang="de-DE" sz="1600" dirty="0">
                <a:solidFill>
                  <a:schemeClr val="bg2">
                    <a:lumMod val="50000"/>
                  </a:schemeClr>
                </a:solidFill>
                <a:latin typeface="Century Gothic" panose="020B0502020202020204" pitchFamily="34" charset="0"/>
              </a:rPr>
              <a:t>Gesellschaft sollte für uns an oberster Stelle </a:t>
            </a:r>
            <a:r>
              <a:rPr lang="de-DE" sz="1600" dirty="0" smtClean="0">
                <a:solidFill>
                  <a:schemeClr val="bg2">
                    <a:lumMod val="50000"/>
                  </a:schemeClr>
                </a:solidFill>
                <a:latin typeface="Century Gothic" panose="020B0502020202020204" pitchFamily="34" charset="0"/>
              </a:rPr>
              <a:t>stehen.</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Wichtig ist mir in erster Linie, das es auch bei der Wahl </a:t>
            </a:r>
            <a:r>
              <a:rPr lang="de-DE" sz="1600" dirty="0" smtClean="0">
                <a:solidFill>
                  <a:schemeClr val="bg2">
                    <a:lumMod val="50000"/>
                  </a:schemeClr>
                </a:solidFill>
                <a:latin typeface="Century Gothic" panose="020B0502020202020204" pitchFamily="34" charset="0"/>
              </a:rPr>
              <a:t>zum Jugendparlament </a:t>
            </a:r>
            <a:r>
              <a:rPr lang="de-DE" sz="1600" dirty="0">
                <a:solidFill>
                  <a:schemeClr val="bg2">
                    <a:lumMod val="50000"/>
                  </a:schemeClr>
                </a:solidFill>
                <a:latin typeface="Century Gothic" panose="020B0502020202020204" pitchFamily="34" charset="0"/>
              </a:rPr>
              <a:t>eine gute Auswahl an Kandidierenden </a:t>
            </a:r>
            <a:r>
              <a:rPr lang="de-DE" sz="1600" dirty="0" smtClean="0">
                <a:solidFill>
                  <a:schemeClr val="bg2">
                    <a:lumMod val="50000"/>
                  </a:schemeClr>
                </a:solidFill>
                <a:latin typeface="Century Gothic" panose="020B0502020202020204" pitchFamily="34" charset="0"/>
              </a:rPr>
              <a:t>gibt. Denn </a:t>
            </a:r>
            <a:r>
              <a:rPr lang="de-DE" sz="1600" dirty="0">
                <a:solidFill>
                  <a:schemeClr val="bg2">
                    <a:lumMod val="50000"/>
                  </a:schemeClr>
                </a:solidFill>
                <a:latin typeface="Century Gothic" panose="020B0502020202020204" pitchFamily="34" charset="0"/>
              </a:rPr>
              <a:t>ohne Menschen, die sich bereit erklären, in </a:t>
            </a:r>
            <a:r>
              <a:rPr lang="de-DE" sz="1600" dirty="0" smtClean="0">
                <a:solidFill>
                  <a:schemeClr val="bg2">
                    <a:lumMod val="50000"/>
                  </a:schemeClr>
                </a:solidFill>
                <a:latin typeface="Century Gothic" panose="020B0502020202020204" pitchFamily="34" charset="0"/>
              </a:rPr>
              <a:t>der Politik mitzuarbeiten</a:t>
            </a:r>
            <a:r>
              <a:rPr lang="de-DE" sz="1600" dirty="0">
                <a:solidFill>
                  <a:schemeClr val="bg2">
                    <a:lumMod val="50000"/>
                  </a:schemeClr>
                </a:solidFill>
                <a:latin typeface="Century Gothic" panose="020B0502020202020204" pitchFamily="34" charset="0"/>
              </a:rPr>
              <a:t>, gibt es keine Demokratie.</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Da ich in und um Göttingen viel mit dem Fahrrad </a:t>
            </a:r>
            <a:r>
              <a:rPr lang="de-DE" sz="1600" dirty="0" smtClean="0">
                <a:solidFill>
                  <a:schemeClr val="bg2">
                    <a:lumMod val="50000"/>
                  </a:schemeClr>
                </a:solidFill>
                <a:latin typeface="Century Gothic" panose="020B0502020202020204" pitchFamily="34" charset="0"/>
              </a:rPr>
              <a:t>unterwegs bin</a:t>
            </a:r>
            <a:r>
              <a:rPr lang="de-DE" sz="1600" dirty="0">
                <a:solidFill>
                  <a:schemeClr val="bg2">
                    <a:lumMod val="50000"/>
                  </a:schemeClr>
                </a:solidFill>
                <a:latin typeface="Century Gothic" panose="020B0502020202020204" pitchFamily="34" charset="0"/>
              </a:rPr>
              <a:t>, möchte ich </a:t>
            </a:r>
            <a:r>
              <a:rPr lang="de-DE" sz="1600" dirty="0" smtClean="0">
                <a:solidFill>
                  <a:schemeClr val="bg2">
                    <a:lumMod val="50000"/>
                  </a:schemeClr>
                </a:solidFill>
                <a:latin typeface="Century Gothic" panose="020B0502020202020204" pitchFamily="34" charset="0"/>
              </a:rPr>
              <a:t>den Radverkehr </a:t>
            </a:r>
            <a:r>
              <a:rPr lang="de-DE" sz="1600" dirty="0">
                <a:solidFill>
                  <a:schemeClr val="bg2">
                    <a:lumMod val="50000"/>
                  </a:schemeClr>
                </a:solidFill>
                <a:latin typeface="Century Gothic" panose="020B0502020202020204" pitchFamily="34" charset="0"/>
              </a:rPr>
              <a:t>in Göttingen weiter </a:t>
            </a:r>
            <a:r>
              <a:rPr lang="de-DE" sz="1600" dirty="0" smtClean="0">
                <a:solidFill>
                  <a:schemeClr val="bg2">
                    <a:lumMod val="50000"/>
                  </a:schemeClr>
                </a:solidFill>
                <a:latin typeface="Century Gothic" panose="020B0502020202020204" pitchFamily="34" charset="0"/>
              </a:rPr>
              <a:t>stärken. Zwar </a:t>
            </a:r>
            <a:r>
              <a:rPr lang="de-DE" sz="1600" dirty="0">
                <a:solidFill>
                  <a:schemeClr val="bg2">
                    <a:lumMod val="50000"/>
                  </a:schemeClr>
                </a:solidFill>
                <a:latin typeface="Century Gothic" panose="020B0502020202020204" pitchFamily="34" charset="0"/>
              </a:rPr>
              <a:t>gibt es bereits viele gut </a:t>
            </a:r>
            <a:r>
              <a:rPr lang="de-DE" sz="1600" dirty="0" smtClean="0">
                <a:solidFill>
                  <a:schemeClr val="bg2">
                    <a:lumMod val="50000"/>
                  </a:schemeClr>
                </a:solidFill>
                <a:latin typeface="Century Gothic" panose="020B0502020202020204" pitchFamily="34" charset="0"/>
              </a:rPr>
              <a:t>ausgebaute Radwege</a:t>
            </a:r>
            <a:r>
              <a:rPr lang="de-DE" sz="1600" dirty="0">
                <a:solidFill>
                  <a:schemeClr val="bg2">
                    <a:lumMod val="50000"/>
                  </a:schemeClr>
                </a:solidFill>
                <a:latin typeface="Century Gothic" panose="020B0502020202020204" pitchFamily="34" charset="0"/>
              </a:rPr>
              <a:t>, </a:t>
            </a:r>
            <a:r>
              <a:rPr lang="de-DE" sz="1600" dirty="0" smtClean="0">
                <a:solidFill>
                  <a:schemeClr val="bg2">
                    <a:lumMod val="50000"/>
                  </a:schemeClr>
                </a:solidFill>
                <a:latin typeface="Century Gothic" panose="020B0502020202020204" pitchFamily="34" charset="0"/>
              </a:rPr>
              <a:t>allerdings auch </a:t>
            </a:r>
            <a:r>
              <a:rPr lang="de-DE" sz="1600" dirty="0">
                <a:solidFill>
                  <a:schemeClr val="bg2">
                    <a:lumMod val="50000"/>
                  </a:schemeClr>
                </a:solidFill>
                <a:latin typeface="Century Gothic" panose="020B0502020202020204" pitchFamily="34" charset="0"/>
              </a:rPr>
              <a:t>immer noch viele </a:t>
            </a:r>
            <a:r>
              <a:rPr lang="de-DE" sz="1600" dirty="0" smtClean="0">
                <a:solidFill>
                  <a:schemeClr val="bg2">
                    <a:lumMod val="50000"/>
                  </a:schemeClr>
                </a:solidFill>
                <a:latin typeface="Century Gothic" panose="020B0502020202020204" pitchFamily="34" charset="0"/>
              </a:rPr>
              <a:t>Problemstellen.</a:t>
            </a: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18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Helge Ostertag</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0" y="0"/>
            <a:ext cx="2225066" cy="2840399"/>
          </a:xfrm>
          <a:prstGeom prst="rect">
            <a:avLst/>
          </a:prstGeom>
        </p:spPr>
      </p:pic>
    </p:spTree>
    <p:extLst>
      <p:ext uri="{BB962C8B-B14F-4D97-AF65-F5344CB8AC3E}">
        <p14:creationId xmlns:p14="http://schemas.microsoft.com/office/powerpoint/2010/main" val="12182634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Ich sammle momentan Unterschriften für kostenlose Busfahrtickets in der Oberstufe und BBS, außerdem setze ich mich für einen stärkeren Umwelt- und Klimaschutz ein.</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Ich bin Gründungsmitglied des Vereins “Freie Fahrt Niedersachsen e. V.”, mit dem wir momentan die oben genannte Petition leiten. Ich war außerdem schon 2 Jahre im Jugendparlament (und dort auch Vertreter im Jugendhilfeausschuss), außerdem nehme ich oft an Demonstrationen teil</a:t>
            </a:r>
            <a:r>
              <a:rPr lang="de-DE" sz="1600" dirty="0" smtClean="0">
                <a:solidFill>
                  <a:schemeClr val="bg2">
                    <a:lumMod val="50000"/>
                  </a:schemeClr>
                </a:solidFill>
                <a:latin typeface="Century Gothic" panose="020B0502020202020204" pitchFamily="34" charset="0"/>
              </a:rPr>
              <a:t>.</a:t>
            </a: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a:solidFill>
                  <a:schemeClr val="bg2">
                    <a:lumMod val="50000"/>
                  </a:schemeClr>
                </a:solidFill>
                <a:latin typeface="Century Gothic" panose="020B0502020202020204" pitchFamily="34" charset="0"/>
              </a:rPr>
              <a:t>Ich spiele in meiner Freizeit Handball und gehe oft </a:t>
            </a:r>
            <a:r>
              <a:rPr lang="de-DE" sz="1600" dirty="0" err="1">
                <a:solidFill>
                  <a:schemeClr val="bg2">
                    <a:lumMod val="50000"/>
                  </a:schemeClr>
                </a:solidFill>
                <a:latin typeface="Century Gothic" panose="020B0502020202020204" pitchFamily="34" charset="0"/>
              </a:rPr>
              <a:t>bouldern</a:t>
            </a:r>
            <a:r>
              <a:rPr lang="de-DE" sz="1600" dirty="0">
                <a:solidFill>
                  <a:schemeClr val="bg2">
                    <a:lumMod val="50000"/>
                  </a:schemeClr>
                </a:solidFill>
                <a:latin typeface="Century Gothic" panose="020B0502020202020204" pitchFamily="34" charset="0"/>
              </a:rPr>
              <a:t>, außerdem höre ich viel Musik.</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Als ehemaliger Jugendparlamentarier würde ich mich freuen, meine gesammelten Erfahrungen erneut für die Interessen der Göttinger Jugend einsetzen zu dürfen. Ich habe immer ein offenes Ohr für die Wünsche anderer und vertrete diese gerne im Plenum.</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bg2">
                    <a:lumMod val="50000"/>
                  </a:schemeClr>
                </a:solidFill>
                <a:latin typeface="Century Gothic" panose="020B0502020202020204" pitchFamily="34" charset="0"/>
              </a:rPr>
              <a:t>Die </a:t>
            </a:r>
            <a:r>
              <a:rPr lang="de-DE" sz="1600" dirty="0">
                <a:solidFill>
                  <a:schemeClr val="bg2">
                    <a:lumMod val="50000"/>
                  </a:schemeClr>
                </a:solidFill>
                <a:latin typeface="Century Gothic" panose="020B0502020202020204" pitchFamily="34" charset="0"/>
              </a:rPr>
              <a:t>Vertretung eurer Interessen steht selbstverständlich an erster Stelle. Dabei sind vor allem die Themen Mobilität und Klimaschutz große Baustellen, die auch mir persönlich am Herzen liegen. Dazu möchte ich mich dafür einsetzen, dass Göttingen mehr Treffpunkte für Jugendliche bekommt und dass das Jugendparlament selbst bekannter und präsenter wird.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17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Johannes Groothuis</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 y="0"/>
            <a:ext cx="2219931" cy="2818230"/>
          </a:xfrm>
          <a:prstGeom prst="rect">
            <a:avLst/>
          </a:prstGeom>
        </p:spPr>
      </p:pic>
    </p:spTree>
    <p:extLst>
      <p:ext uri="{BB962C8B-B14F-4D97-AF65-F5344CB8AC3E}">
        <p14:creationId xmlns:p14="http://schemas.microsoft.com/office/powerpoint/2010/main" val="2989725221"/>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Meine Mitschülerinnen und Mitschüler</a:t>
            </a:r>
          </a:p>
          <a:p>
            <a:pPr algn="l"/>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smtClean="0">
                <a:solidFill>
                  <a:schemeClr val="bg2">
                    <a:lumMod val="50000"/>
                  </a:schemeClr>
                </a:solidFill>
                <a:latin typeface="Century Gothic" panose="020B0502020202020204" pitchFamily="34" charset="0"/>
              </a:rPr>
              <a:t>Ich bin Tutor bei „Schüler helfen Schülern“ und war 2 Jahre lang als Klassensprecher aktiv.</a:t>
            </a:r>
          </a:p>
          <a:p>
            <a:pPr algn="l"/>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smtClean="0">
                <a:solidFill>
                  <a:schemeClr val="bg2">
                    <a:lumMod val="50000"/>
                  </a:schemeClr>
                </a:solidFill>
                <a:latin typeface="Century Gothic" panose="020B0502020202020204" pitchFamily="34" charset="0"/>
              </a:rPr>
              <a:t>In meiner Freizeit spiele ich Fußball und Volleyball im Verein und ich interessiere mich für Politik.</a:t>
            </a:r>
            <a:endParaRPr lang="de-DE" sz="1600" dirty="0">
              <a:solidFill>
                <a:schemeClr val="bg2">
                  <a:lumMod val="50000"/>
                </a:schemeClr>
              </a:solidFill>
              <a:latin typeface="Century Gothic" panose="020B0502020202020204" pitchFamily="34"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Ich </a:t>
            </a:r>
            <a:r>
              <a:rPr lang="de-DE" sz="1600" dirty="0" smtClean="0">
                <a:solidFill>
                  <a:schemeClr val="bg2">
                    <a:lumMod val="50000"/>
                  </a:schemeClr>
                </a:solidFill>
                <a:latin typeface="Century Gothic" panose="020B0502020202020204" pitchFamily="34" charset="0"/>
              </a:rPr>
              <a:t>möchte mich für die Jugendlichen in Göttingens einsetzten, eure Wünsche und Interessen vertreten und in meiner Stadt etwas bewegen.</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lgn="l">
              <a:lnSpc>
                <a:spcPct val="10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m</a:t>
            </a:r>
            <a:r>
              <a:rPr lang="de-DE" sz="1600" dirty="0" smtClean="0">
                <a:solidFill>
                  <a:schemeClr val="bg2">
                    <a:lumMod val="50000"/>
                  </a:schemeClr>
                </a:solidFill>
                <a:latin typeface="Century Gothic" panose="020B0502020202020204" pitchFamily="34" charset="0"/>
              </a:rPr>
              <a:t>ehr/bessere Freizeitangebote für Jugendliche</a:t>
            </a:r>
          </a:p>
          <a:p>
            <a:pPr marL="285750" indent="-285750" algn="l">
              <a:lnSpc>
                <a:spcPct val="10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k</a:t>
            </a:r>
            <a:r>
              <a:rPr lang="de-DE" sz="1600" dirty="0" smtClean="0">
                <a:solidFill>
                  <a:schemeClr val="bg2">
                    <a:lumMod val="50000"/>
                  </a:schemeClr>
                </a:solidFill>
                <a:latin typeface="Century Gothic" panose="020B0502020202020204" pitchFamily="34" charset="0"/>
              </a:rPr>
              <a:t>limaneutrales Göttingen</a:t>
            </a:r>
          </a:p>
          <a:p>
            <a:pPr marL="285750" indent="-285750" algn="l">
              <a:lnSpc>
                <a:spcPct val="10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s</a:t>
            </a:r>
            <a:r>
              <a:rPr lang="de-DE" sz="1600" dirty="0" smtClean="0">
                <a:solidFill>
                  <a:schemeClr val="bg2">
                    <a:lumMod val="50000"/>
                  </a:schemeClr>
                </a:solidFill>
                <a:latin typeface="Century Gothic" panose="020B0502020202020204" pitchFamily="34" charset="0"/>
              </a:rPr>
              <a:t>ichere Fahrradabstellmöglichkeiten an Schulen</a:t>
            </a: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FKG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err="1" smtClean="0">
                      <a:solidFill>
                        <a:srgbClr val="FFFFFF"/>
                      </a:solidFill>
                      <a:latin typeface="Century Gothic" panose="020F0302020204030204"/>
                    </a:rPr>
                    <a:t>Jorin</a:t>
                  </a:r>
                  <a:r>
                    <a:rPr lang="de-DE" kern="0" dirty="0" smtClean="0">
                      <a:solidFill>
                        <a:srgbClr val="FFFFFF"/>
                      </a:solidFill>
                      <a:latin typeface="Century Gothic" panose="020F0302020204030204"/>
                    </a:rPr>
                    <a:t> Lux</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 y="-11279"/>
            <a:ext cx="2219931" cy="2898476"/>
          </a:xfrm>
          <a:prstGeom prst="rect">
            <a:avLst/>
          </a:prstGeom>
        </p:spPr>
      </p:pic>
    </p:spTree>
    <p:extLst>
      <p:ext uri="{BB962C8B-B14F-4D97-AF65-F5344CB8AC3E}">
        <p14:creationId xmlns:p14="http://schemas.microsoft.com/office/powerpoint/2010/main" val="147987915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3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300" dirty="0"/>
          </a:p>
          <a:p>
            <a:pPr algn="l">
              <a:lnSpc>
                <a:spcPct val="100000"/>
              </a:lnSpc>
              <a:spcAft>
                <a:spcPts val="0"/>
              </a:spcAft>
            </a:pP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setze </a:t>
            </a: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mich leidenschaftlich für die Wahrung der Menschenrechte in verschiedenen Ländern ein</a:t>
            </a: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spcAft>
                <a:spcPts val="0"/>
              </a:spcAft>
            </a:pP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strebe </a:t>
            </a:r>
            <a:r>
              <a:rPr lang="es-419"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danach, </a:t>
            </a: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eine </a:t>
            </a:r>
            <a:r>
              <a:rPr lang="es-419"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Stimme </a:t>
            </a: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für diejenigen zu sein, die unterdrückt </a:t>
            </a:r>
            <a:r>
              <a:rPr lang="es-419"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werden.</a:t>
            </a:r>
            <a:r>
              <a:rPr lang="de-DE" sz="1000" dirty="0"/>
              <a:t>	</a:t>
            </a:r>
          </a:p>
          <a:p>
            <a:pPr algn="l">
              <a:lnSpc>
                <a:spcPct val="100000"/>
              </a:lnSpc>
              <a:spcAft>
                <a:spcPts val="0"/>
              </a:spcAft>
            </a:pPr>
            <a:r>
              <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a:t>
            </a:r>
            <a:r>
              <a:rPr lang="de-DE" sz="13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Form: </a:t>
            </a:r>
            <a:endPar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arbeite </a:t>
            </a:r>
            <a:r>
              <a:rPr lang="es-419"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daran, </a:t>
            </a: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Videos von ehemaligen Gefangenen im Konzentrationslager Saydnaya in Syrien in </a:t>
            </a:r>
            <a:r>
              <a:rPr lang="es-419"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verschiedene </a:t>
            </a: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S</a:t>
            </a:r>
            <a:r>
              <a:rPr lang="es-419"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prachen zu übersetzen und veröffentliche diese </a:t>
            </a: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auf </a:t>
            </a:r>
            <a:r>
              <a:rPr lang="es-419"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Instagram.</a:t>
            </a:r>
            <a:endPar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informiere mich über Frauenverstümmlung und bemühe mich Aufklärungsarbeit zu leisten. </a:t>
            </a:r>
          </a:p>
          <a:p>
            <a:pPr algn="l">
              <a:lnSpc>
                <a:spcPct val="100000"/>
              </a:lnSpc>
              <a:spcAft>
                <a:spcPts val="0"/>
              </a:spcAft>
            </a:pPr>
            <a:r>
              <a:rPr lang="es-419"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drücke meine Botschaft durch Kunst aus, da ich glaube, das Kunst die kraftvollste Form der Kommunikation ist. Diese </a:t>
            </a:r>
            <a:r>
              <a:rPr lang="de-DE"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Kunstwerke </a:t>
            </a: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werden dann veröffentlicht, um meine Botschaft zu teilen und </a:t>
            </a:r>
            <a:r>
              <a:rPr lang="de-DE"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andere </a:t>
            </a: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zu </a:t>
            </a:r>
            <a:r>
              <a:rPr lang="de-DE"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erreichen</a:t>
            </a:r>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spcAft>
                <a:spcPts val="0"/>
              </a:spcAft>
            </a:pPr>
            <a:r>
              <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spcAft>
                <a:spcPts val="0"/>
              </a:spcAft>
            </a:pP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verfasse ein Buch über meine Erfahrungen im Krieg in Syrien mit </a:t>
            </a:r>
            <a:r>
              <a:rPr lang="de-DE"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dem Titel: „Überflutet </a:t>
            </a: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mit </a:t>
            </a:r>
            <a:r>
              <a:rPr lang="de-DE"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Leid“ </a:t>
            </a: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 Dieses Buch wird meine persönlichen Erlebnisse und </a:t>
            </a:r>
            <a:r>
              <a:rPr lang="de-DE" sz="105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Beobachtungen </a:t>
            </a:r>
            <a:r>
              <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während dieser schwierigen Zeit reflektieren. </a:t>
            </a:r>
            <a:endParaRPr lang="de-DE" sz="1050" dirty="0"/>
          </a:p>
          <a:p>
            <a:pPr algn="l">
              <a:lnSpc>
                <a:spcPct val="100000"/>
              </a:lnSpc>
              <a:spcAft>
                <a:spcPts val="0"/>
              </a:spcAft>
            </a:pPr>
            <a:r>
              <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3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a:t>
            </a:r>
            <a:r>
              <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werden?</a:t>
            </a:r>
          </a:p>
          <a:p>
            <a:pPr algn="l">
              <a:lnSpc>
                <a:spcPct val="100000"/>
              </a:lnSpc>
              <a:spcAft>
                <a:spcPts val="0"/>
              </a:spcAft>
            </a:pP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glaube, dass ich gewählt werden sollte, weil ich mich leidenschaftlich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aufgrund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meiner umfangreichen Erfahrungen, die ich trotz meines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jungen Alters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im Krieg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erlebt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habe für die Menschenrechte einsetze, Diese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Erfahrungen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haben mich geprägt und motiviert, mich für eine gerechte und sichere Welt einzusetzen. Durch meine Stimme im Jugendparlament könnte ich dazu beitragen positive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Veränderungen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für Menschen zu bewirken</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0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3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a:t>
            </a:r>
            <a:r>
              <a:rPr lang="de-DE" sz="13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einsetzen</a:t>
            </a:r>
            <a:r>
              <a:rPr lang="de-DE" sz="13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3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342900" indent="-342900" algn="l">
              <a:lnSpc>
                <a:spcPct val="100000"/>
              </a:lnSpc>
              <a:spcAft>
                <a:spcPts val="0"/>
              </a:spcAft>
              <a:buAutoNum type="arabicPeriod"/>
            </a:pP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möchte mich für eine Reform des Schulsystem einsetzen, um sicherzustellen, dass alle Schülerinnen und Schülern gleiche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Bildungschancen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erhalten und ihre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individuellen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Bedürfnisse berücksichtigt werden. </a:t>
            </a:r>
          </a:p>
          <a:p>
            <a:pPr marL="342900" indent="-342900" algn="l">
              <a:lnSpc>
                <a:spcPct val="100000"/>
              </a:lnSpc>
              <a:spcAft>
                <a:spcPts val="0"/>
              </a:spcAft>
              <a:buAutoNum type="arabicPeriod"/>
            </a:pP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setze mich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gegen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Rassismus ein und strebe nach einer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Gesellschaft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in der Vielfalt geschätzt und gefeiert wird. Ich werde Maßnahmen unterstützen, die Diskriminierung in allen Bereichen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bekämpft.</a:t>
            </a:r>
            <a:endPar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marL="342900" indent="-342900" algn="l">
              <a:lnSpc>
                <a:spcPct val="100000"/>
              </a:lnSpc>
              <a:spcAft>
                <a:spcPts val="0"/>
              </a:spcAft>
              <a:buAutoNum type="arabicPeriod"/>
            </a:pP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möchte eine Stimme für alle Gefangenen in Syrien sein, indem ich mich für faire Gerichtsverfahren, bessere Haftbedingungen und den Schutz ihrer grundlegenden Menschenrechte einsetze</a:t>
            </a:r>
          </a:p>
          <a:p>
            <a:pPr marL="342900" indent="-342900" algn="l">
              <a:lnSpc>
                <a:spcPct val="100000"/>
              </a:lnSpc>
              <a:spcAft>
                <a:spcPts val="0"/>
              </a:spcAft>
              <a:buAutoNum type="arabicPeriod"/>
            </a:pP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engagiere mich aktiv im Kampf gegen Frauenverstümmelung und setze mich für Aufklärung, Prävention und Unterstützung von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Betroffenen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ein, um diese grausame Praxis zu beenden.</a:t>
            </a:r>
          </a:p>
          <a:p>
            <a:pPr marL="342900" indent="-342900" algn="l">
              <a:lnSpc>
                <a:spcPct val="100000"/>
              </a:lnSpc>
              <a:spcAft>
                <a:spcPts val="0"/>
              </a:spcAft>
              <a:buAutoNum type="arabicPeriod"/>
            </a:pP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werde meine Fähigkeiten in Kunst und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Sprache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nutzen, um Ungerechtigkeit anzuprangern,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und ein Bewusstsein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zu schaffen </a:t>
            </a:r>
            <a:r>
              <a:rPr lang="de-DE" sz="10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um </a:t>
            </a:r>
            <a:r>
              <a:rPr lang="de-DE" sz="10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positive Veränderungen in unserer Gesellschaft zu fördern. Kunst und Sprachen sind mächtige Werkzeuge, um Missverstände aufzuzeigen und Menschen zu mobilisieren. </a:t>
            </a:r>
          </a:p>
          <a:p>
            <a:pPr marL="342900" indent="-342900" algn="l">
              <a:lnSpc>
                <a:spcPct val="100000"/>
              </a:lnSpc>
              <a:spcAft>
                <a:spcPts val="0"/>
              </a:spcAft>
              <a:buAutoNum type="arabicPeriod"/>
            </a:pPr>
            <a:endParaRPr lang="de-DE" sz="105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endParaRPr lang="de-DE" sz="11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Neue IGS</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17 Jahre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err="1" smtClean="0">
                      <a:ln>
                        <a:noFill/>
                      </a:ln>
                      <a:solidFill>
                        <a:srgbClr val="FFFFFF"/>
                      </a:solidFill>
                      <a:effectLst/>
                      <a:uLnTx/>
                      <a:uFillTx/>
                      <a:latin typeface="Century Gothic" panose="020F0302020204030204"/>
                      <a:ea typeface="+mn-ea"/>
                      <a:cs typeface="+mn-cs"/>
                    </a:rPr>
                    <a:t>Joudi</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err="1" smtClean="0">
                      <a:solidFill>
                        <a:srgbClr val="FFFFFF"/>
                      </a:solidFill>
                      <a:latin typeface="Century Gothic" panose="020F0302020204030204"/>
                    </a:rPr>
                    <a:t>Haj</a:t>
                  </a:r>
                  <a:r>
                    <a:rPr lang="de-DE" kern="0" dirty="0" smtClean="0">
                      <a:solidFill>
                        <a:srgbClr val="FFFFFF"/>
                      </a:solidFill>
                      <a:latin typeface="Century Gothic" panose="020F0302020204030204"/>
                    </a:rPr>
                    <a:t> </a:t>
                  </a:r>
                  <a:r>
                    <a:rPr lang="de-DE" kern="0" dirty="0" err="1" smtClean="0">
                      <a:solidFill>
                        <a:srgbClr val="FFFFFF"/>
                      </a:solidFill>
                      <a:latin typeface="Century Gothic" panose="020F0302020204030204"/>
                    </a:rPr>
                    <a:t>Sattouf</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 y="5659"/>
            <a:ext cx="2219931" cy="2355499"/>
          </a:xfrm>
          <a:prstGeom prst="rect">
            <a:avLst/>
          </a:prstGeom>
        </p:spPr>
      </p:pic>
    </p:spTree>
    <p:extLst>
      <p:ext uri="{BB962C8B-B14F-4D97-AF65-F5344CB8AC3E}">
        <p14:creationId xmlns:p14="http://schemas.microsoft.com/office/powerpoint/2010/main" val="422587590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Es </a:t>
            </a:r>
            <a:r>
              <a:rPr lang="de-DE" sz="1600" dirty="0">
                <a:solidFill>
                  <a:schemeClr val="bg2">
                    <a:lumMod val="50000"/>
                  </a:schemeClr>
                </a:solidFill>
                <a:latin typeface="Century Gothic" panose="020B0502020202020204" pitchFamily="34" charset="0"/>
              </a:rPr>
              <a:t>gibt viele Themen die mich bewegen, bisher habe ich mich noch nicht engagiert, würde aber gerne im Jugendparlament damit </a:t>
            </a:r>
            <a:r>
              <a:rPr lang="de-DE" sz="1600" dirty="0" smtClean="0">
                <a:solidFill>
                  <a:schemeClr val="bg2">
                    <a:lumMod val="50000"/>
                  </a:schemeClr>
                </a:solidFill>
                <a:latin typeface="Century Gothic" panose="020B0502020202020204" pitchFamily="34" charset="0"/>
              </a:rPr>
              <a:t>beginnen</a:t>
            </a:r>
          </a:p>
          <a:p>
            <a:pPr algn="l">
              <a:lnSpc>
                <a:spcPct val="100000"/>
              </a:lnSpc>
              <a:spcAft>
                <a:spcPts val="0"/>
              </a:spcAft>
            </a:pP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pPr>
            <a:r>
              <a:rPr lang="de-DE" sz="1600" dirty="0">
                <a:solidFill>
                  <a:schemeClr val="bg2">
                    <a:lumMod val="50000"/>
                  </a:schemeClr>
                </a:solidFill>
                <a:latin typeface="Century Gothic" panose="020B0502020202020204" pitchFamily="34" charset="0"/>
              </a:rPr>
              <a:t>Ich bin 12 Jahre alt, habe eine ältere Schwester und einen älteren Bruder. Ich gehe auf die IGS </a:t>
            </a:r>
            <a:r>
              <a:rPr lang="de-DE" sz="1600" dirty="0" err="1">
                <a:solidFill>
                  <a:schemeClr val="bg2">
                    <a:lumMod val="50000"/>
                  </a:schemeClr>
                </a:solidFill>
                <a:latin typeface="Century Gothic" panose="020B0502020202020204" pitchFamily="34" charset="0"/>
              </a:rPr>
              <a:t>Geismar</a:t>
            </a:r>
            <a:r>
              <a:rPr lang="de-DE" sz="1600" dirty="0">
                <a:solidFill>
                  <a:schemeClr val="bg2">
                    <a:lumMod val="50000"/>
                  </a:schemeClr>
                </a:solidFill>
                <a:latin typeface="Century Gothic" panose="020B0502020202020204" pitchFamily="34" charset="0"/>
              </a:rPr>
              <a:t> und in meiner Freizeit lerne ich Schlagzeug und Breakdance und greife auch mal gerne zum </a:t>
            </a:r>
            <a:r>
              <a:rPr lang="de-DE" sz="1600" dirty="0" smtClean="0">
                <a:solidFill>
                  <a:schemeClr val="bg2">
                    <a:lumMod val="50000"/>
                  </a:schemeClr>
                </a:solidFill>
                <a:latin typeface="Century Gothic" panose="020B0502020202020204" pitchFamily="34" charset="0"/>
              </a:rPr>
              <a:t>Controller </a:t>
            </a:r>
            <a:r>
              <a:rPr lang="de-DE" dirty="0" smtClean="0">
                <a:solidFill>
                  <a:schemeClr val="bg2">
                    <a:lumMod val="50000"/>
                  </a:schemeClr>
                </a:solidFill>
                <a:sym typeface="Wingdings" panose="05000000000000000000" pitchFamily="2" charset="2"/>
              </a:rPr>
              <a:t></a:t>
            </a:r>
            <a:endParaRPr lang="de-DE" dirty="0" smtClean="0">
              <a:solidFill>
                <a:schemeClr val="bg2">
                  <a:lumMod val="50000"/>
                </a:schemeClr>
              </a:solidFill>
            </a:endParaRPr>
          </a:p>
          <a:p>
            <a:pPr algn="l">
              <a:lnSpc>
                <a:spcPct val="100000"/>
              </a:lnSpc>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pPr>
            <a:r>
              <a:rPr lang="de-DE" sz="1600" dirty="0">
                <a:solidFill>
                  <a:schemeClr val="bg2">
                    <a:lumMod val="50000"/>
                  </a:schemeClr>
                </a:solidFill>
                <a:latin typeface="Century Gothic" panose="020B0502020202020204" pitchFamily="34" charset="0"/>
              </a:rPr>
              <a:t>Ich glaube, wir brauchen für vieles neue und mutige Ideen und ich wäre gerne ein Teil </a:t>
            </a:r>
            <a:r>
              <a:rPr lang="de-DE" sz="1600" dirty="0" smtClean="0">
                <a:solidFill>
                  <a:schemeClr val="bg2">
                    <a:lumMod val="50000"/>
                  </a:schemeClr>
                </a:solidFill>
                <a:latin typeface="Century Gothic" panose="020B0502020202020204" pitchFamily="34" charset="0"/>
              </a:rPr>
              <a:t>davon.</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Besonders wichtig finde ich neben der Klimapolitik, dass besser für die Sicherheit von Kindern und Jugendlichen im Straßenverkehr gesorgt wird. Ein weiterer Punkt, der mir am Herzen liegt ist, dass die Schere zwischen arm und reich nicht weiter auseinander geht. Die Kinderarmut nimmt auch in Deutschland immer weiter zu.</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IGS-</a:t>
                  </a:r>
                  <a:r>
                    <a:rPr lang="de-DE" kern="0" dirty="0" err="1" smtClean="0">
                      <a:solidFill>
                        <a:srgbClr val="FFFFFF"/>
                      </a:solidFill>
                      <a:latin typeface="Century Gothic" panose="020F0302020204030204"/>
                    </a:rPr>
                    <a:t>Geismar</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12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Julian Seidel</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5" y="7734"/>
            <a:ext cx="2219930" cy="2353423"/>
          </a:xfrm>
          <a:prstGeom prst="rect">
            <a:avLst/>
          </a:prstGeom>
        </p:spPr>
      </p:pic>
    </p:spTree>
    <p:extLst>
      <p:ext uri="{BB962C8B-B14F-4D97-AF65-F5344CB8AC3E}">
        <p14:creationId xmlns:p14="http://schemas.microsoft.com/office/powerpoint/2010/main" val="3681847669"/>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800" dirty="0" smtClean="0">
                <a:solidFill>
                  <a:schemeClr val="bg2">
                    <a:lumMod val="50000"/>
                  </a:schemeClr>
                </a:solidFill>
                <a:latin typeface="Century Gothic" panose="020B0502020202020204" pitchFamily="34" charset="0"/>
              </a:rPr>
              <a:t>Ich war schon oft Klassensprecherin, um mehr Sachen an meiner Schule umsetzen zu können.</a:t>
            </a:r>
          </a:p>
          <a:p>
            <a:pPr algn="l"/>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8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Zum Beispiel: Die Mülleimer in der Schule oder das Wohlbefinden der Schülerinnen.</a:t>
            </a:r>
          </a:p>
          <a:p>
            <a:pPr algn="l">
              <a:lnSpc>
                <a:spcPct val="100000"/>
              </a:lnSpc>
              <a:spcAft>
                <a:spcPts val="0"/>
              </a:spcAft>
            </a:pPr>
            <a:endParaRPr lang="de-DE" sz="160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gibt es noch über mich zu sagen:</a:t>
            </a:r>
          </a:p>
          <a:p>
            <a:pPr algn="l"/>
            <a:r>
              <a:rPr lang="de-DE" sz="1800" dirty="0" smtClean="0">
                <a:solidFill>
                  <a:schemeClr val="bg2">
                    <a:lumMod val="50000"/>
                  </a:schemeClr>
                </a:solidFill>
                <a:latin typeface="Century Gothic" panose="020B0502020202020204" pitchFamily="34" charset="0"/>
              </a:rPr>
              <a:t>Ich bin außerdem sportlich sehr aktiv und bin auch Turn Übungsleiter.</a:t>
            </a:r>
            <a:endParaRPr lang="de-DE" sz="1800" dirty="0">
              <a:solidFill>
                <a:schemeClr val="bg2">
                  <a:lumMod val="50000"/>
                </a:schemeClr>
              </a:solidFill>
              <a:latin typeface="Century Gothic" panose="020B0502020202020204" pitchFamily="34"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800" dirty="0" smtClean="0">
                <a:solidFill>
                  <a:schemeClr val="bg2">
                    <a:lumMod val="50000"/>
                  </a:schemeClr>
                </a:solidFill>
                <a:latin typeface="Century Gothic" panose="020B0502020202020204" pitchFamily="34" charset="0"/>
              </a:rPr>
              <a:t>Wenn ich mich einmal für etwas begeistert habe, dann bleibe ich dran. Ich möchte die Sicherheit in der Stadt verbessern, wie z.B. bei den Fahrradwegen.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800" dirty="0" smtClean="0">
                <a:solidFill>
                  <a:schemeClr val="bg2">
                    <a:lumMod val="50000"/>
                  </a:schemeClr>
                </a:solidFill>
                <a:latin typeface="Century Gothic" panose="020B0502020202020204" pitchFamily="34" charset="0"/>
              </a:rPr>
              <a:t>Für bessere Fahrradwege, Grünstreifen in der Stadt und mehr oder bessere Mülleimer.</a:t>
            </a:r>
            <a:endParaRPr lang="de-DE" sz="18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algn="ctr">
                    <a:defRPr/>
                  </a:pPr>
                  <a:r>
                    <a:rPr lang="de-DE" kern="0" dirty="0" err="1">
                      <a:solidFill>
                        <a:srgbClr val="FFFFFF"/>
                      </a:solidFill>
                      <a:latin typeface="Century Gothic" panose="020F0302020204030204"/>
                    </a:rPr>
                    <a:t>Montessorischule</a:t>
                  </a: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13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Julie Bachler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2" y="0"/>
            <a:ext cx="2223908" cy="2898577"/>
          </a:xfrm>
          <a:prstGeom prst="rect">
            <a:avLst/>
          </a:prstGeom>
        </p:spPr>
      </p:pic>
    </p:spTree>
    <p:extLst>
      <p:ext uri="{BB962C8B-B14F-4D97-AF65-F5344CB8AC3E}">
        <p14:creationId xmlns:p14="http://schemas.microsoft.com/office/powerpoint/2010/main" val="3789476898"/>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5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a:t>
            </a:r>
            <a:r>
              <a:rPr lang="de-DE" sz="15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für:</a:t>
            </a:r>
            <a:endParaRPr lang="de-DE" sz="15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500" dirty="0">
                <a:solidFill>
                  <a:schemeClr val="bg2">
                    <a:lumMod val="50000"/>
                  </a:schemeClr>
                </a:solidFill>
                <a:latin typeface="Century Gothic" panose="020B0502020202020204" pitchFamily="34" charset="0"/>
              </a:rPr>
              <a:t>2021-2023 Schulsprecher</a:t>
            </a:r>
            <a:endParaRPr lang="de-DE" sz="15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pPr>
            <a:r>
              <a:rPr lang="de-DE" sz="1500" dirty="0">
                <a:solidFill>
                  <a:schemeClr val="bg2">
                    <a:lumMod val="50000"/>
                  </a:schemeClr>
                </a:solidFill>
                <a:latin typeface="Century Gothic" panose="020B0502020202020204" pitchFamily="34" charset="0"/>
              </a:rPr>
              <a:t>2017-2023 Klassensprecher</a:t>
            </a:r>
          </a:p>
          <a:p>
            <a:pPr algn="l">
              <a:lnSpc>
                <a:spcPct val="100000"/>
              </a:lnSpc>
            </a:pPr>
            <a:r>
              <a:rPr lang="de-DE" sz="1500" dirty="0">
                <a:solidFill>
                  <a:schemeClr val="bg2">
                    <a:lumMod val="50000"/>
                  </a:schemeClr>
                </a:solidFill>
                <a:latin typeface="Century Gothic" panose="020B0502020202020204" pitchFamily="34" charset="0"/>
              </a:rPr>
              <a:t>2023 - bis Heute im Jugendforum </a:t>
            </a:r>
            <a:r>
              <a:rPr lang="de-DE" sz="1500" dirty="0" err="1">
                <a:solidFill>
                  <a:schemeClr val="bg2">
                    <a:lumMod val="50000"/>
                  </a:schemeClr>
                </a:solidFill>
                <a:latin typeface="Century Gothic" panose="020B0502020202020204" pitchFamily="34" charset="0"/>
              </a:rPr>
              <a:t>Hann</a:t>
            </a:r>
            <a:r>
              <a:rPr lang="de-DE" sz="1500" dirty="0">
                <a:solidFill>
                  <a:schemeClr val="bg2">
                    <a:lumMod val="50000"/>
                  </a:schemeClr>
                </a:solidFill>
                <a:latin typeface="Century Gothic" panose="020B0502020202020204" pitchFamily="34" charset="0"/>
              </a:rPr>
              <a:t>. Münden engagiert </a:t>
            </a:r>
          </a:p>
          <a:p>
            <a:pPr algn="l">
              <a:lnSpc>
                <a:spcPct val="100000"/>
              </a:lnSpc>
            </a:pPr>
            <a:r>
              <a:rPr lang="de-DE" sz="1500" dirty="0">
                <a:solidFill>
                  <a:schemeClr val="bg2">
                    <a:lumMod val="50000"/>
                  </a:schemeClr>
                </a:solidFill>
                <a:latin typeface="Century Gothic" panose="020B0502020202020204" pitchFamily="34" charset="0"/>
              </a:rPr>
              <a:t>2022 - bis Heute in der Next Generation (SPD) </a:t>
            </a:r>
            <a:r>
              <a:rPr lang="de-DE" sz="1500" dirty="0" err="1">
                <a:solidFill>
                  <a:schemeClr val="bg2">
                    <a:lumMod val="50000"/>
                  </a:schemeClr>
                </a:solidFill>
                <a:latin typeface="Century Gothic" panose="020B0502020202020204" pitchFamily="34" charset="0"/>
              </a:rPr>
              <a:t>Hann</a:t>
            </a:r>
            <a:r>
              <a:rPr lang="de-DE" sz="1500" dirty="0">
                <a:solidFill>
                  <a:schemeClr val="bg2">
                    <a:lumMod val="50000"/>
                  </a:schemeClr>
                </a:solidFill>
                <a:latin typeface="Century Gothic" panose="020B0502020202020204" pitchFamily="34" charset="0"/>
              </a:rPr>
              <a:t>. Münden engagiert</a:t>
            </a:r>
            <a:r>
              <a:rPr lang="de-DE" sz="1500" dirty="0" smtClean="0">
                <a:solidFill>
                  <a:schemeClr val="bg2">
                    <a:lumMod val="50000"/>
                  </a:schemeClr>
                </a:solidFill>
                <a:latin typeface="Century Gothic" panose="020B0502020202020204" pitchFamily="34" charset="0"/>
              </a:rPr>
              <a:t>.</a:t>
            </a:r>
            <a:endParaRPr lang="de-DE" sz="15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5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5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500" dirty="0" smtClean="0">
                <a:solidFill>
                  <a:schemeClr val="bg2">
                    <a:lumMod val="50000"/>
                  </a:schemeClr>
                </a:solidFill>
                <a:latin typeface="Century Gothic" panose="020B0502020202020204" pitchFamily="34" charset="0"/>
              </a:rPr>
              <a:t>Ich mache eine Ausbildung als Verwaltungsfachangestellter in der Kommune </a:t>
            </a:r>
            <a:r>
              <a:rPr lang="de-DE" sz="1500" dirty="0" err="1" smtClean="0">
                <a:solidFill>
                  <a:schemeClr val="bg2">
                    <a:lumMod val="50000"/>
                  </a:schemeClr>
                </a:solidFill>
                <a:latin typeface="Century Gothic" panose="020B0502020202020204" pitchFamily="34" charset="0"/>
              </a:rPr>
              <a:t>Hann</a:t>
            </a:r>
            <a:r>
              <a:rPr lang="de-DE" sz="1500" dirty="0" smtClean="0">
                <a:solidFill>
                  <a:schemeClr val="bg2">
                    <a:lumMod val="50000"/>
                  </a:schemeClr>
                </a:solidFill>
                <a:latin typeface="Century Gothic" panose="020B0502020202020204" pitchFamily="34" charset="0"/>
              </a:rPr>
              <a:t>. Münden und ich bin zurzeit im ersten Lehrjahr. Ich </a:t>
            </a:r>
            <a:r>
              <a:rPr lang="de-DE" sz="1500" dirty="0">
                <a:solidFill>
                  <a:schemeClr val="bg2">
                    <a:lumMod val="50000"/>
                  </a:schemeClr>
                </a:solidFill>
                <a:latin typeface="Century Gothic" panose="020B0502020202020204" pitchFamily="34" charset="0"/>
              </a:rPr>
              <a:t>engagiere mich aktiv in meiner Kommune, da mir das Wohl unserer Gemeinschaft am Herzen liegt. Durch unsere Tätigkeiten und </a:t>
            </a:r>
            <a:r>
              <a:rPr lang="de-DE" sz="1500" dirty="0" smtClean="0">
                <a:solidFill>
                  <a:schemeClr val="bg2">
                    <a:lumMod val="50000"/>
                  </a:schemeClr>
                </a:solidFill>
                <a:latin typeface="Century Gothic" panose="020B0502020202020204" pitchFamily="34" charset="0"/>
              </a:rPr>
              <a:t>Projekte </a:t>
            </a:r>
            <a:r>
              <a:rPr lang="de-DE" sz="1500" dirty="0">
                <a:solidFill>
                  <a:schemeClr val="bg2">
                    <a:lumMod val="50000"/>
                  </a:schemeClr>
                </a:solidFill>
                <a:latin typeface="Century Gothic" panose="020B0502020202020204" pitchFamily="34" charset="0"/>
              </a:rPr>
              <a:t>vor Ort konnten wir als Team bereits positive Veränderung bewirken und das </a:t>
            </a:r>
            <a:r>
              <a:rPr lang="de-DE" sz="1500" dirty="0" smtClean="0">
                <a:solidFill>
                  <a:schemeClr val="bg2">
                    <a:lumMod val="50000"/>
                  </a:schemeClr>
                </a:solidFill>
                <a:latin typeface="Century Gothic" panose="020B0502020202020204" pitchFamily="34" charset="0"/>
              </a:rPr>
              <a:t>Zusammenleben </a:t>
            </a:r>
            <a:r>
              <a:rPr lang="de-DE" sz="1500" dirty="0">
                <a:solidFill>
                  <a:schemeClr val="bg2">
                    <a:lumMod val="50000"/>
                  </a:schemeClr>
                </a:solidFill>
                <a:latin typeface="Century Gothic" panose="020B0502020202020204" pitchFamily="34" charset="0"/>
              </a:rPr>
              <a:t>in unserer Stadt verbessen.</a:t>
            </a:r>
          </a:p>
          <a:p>
            <a:pPr algn="l"/>
            <a:r>
              <a:rPr lang="de-DE" sz="15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sollte ich gewählt </a:t>
            </a:r>
            <a:r>
              <a:rPr lang="de-DE" sz="15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werden?</a:t>
            </a:r>
            <a:endParaRPr lang="de-DE" sz="15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500" dirty="0" smtClean="0">
                <a:solidFill>
                  <a:schemeClr val="bg2">
                    <a:lumMod val="50000"/>
                  </a:schemeClr>
                </a:solidFill>
                <a:latin typeface="Century Gothic" panose="020B0502020202020204" pitchFamily="34" charset="0"/>
              </a:rPr>
              <a:t>Ich </a:t>
            </a:r>
            <a:r>
              <a:rPr lang="de-DE" sz="1500" dirty="0">
                <a:solidFill>
                  <a:schemeClr val="bg2">
                    <a:lumMod val="50000"/>
                  </a:schemeClr>
                </a:solidFill>
                <a:latin typeface="Century Gothic" panose="020B0502020202020204" pitchFamily="34" charset="0"/>
              </a:rPr>
              <a:t>werde alles dafür tun, dass die Interessen unserer Jugendlichen durchgesetzt werden.</a:t>
            </a:r>
          </a:p>
          <a:p>
            <a:pPr algn="l"/>
            <a:r>
              <a:rPr lang="de-DE" sz="1500" dirty="0" smtClean="0">
                <a:solidFill>
                  <a:schemeClr val="bg2">
                    <a:lumMod val="50000"/>
                  </a:schemeClr>
                </a:solidFill>
                <a:latin typeface="Century Gothic" panose="020B0502020202020204" pitchFamily="34" charset="0"/>
              </a:rPr>
              <a:t>Stärken: </a:t>
            </a:r>
          </a:p>
          <a:p>
            <a:pPr algn="l"/>
            <a:r>
              <a:rPr lang="de-DE" sz="1500" dirty="0" smtClean="0">
                <a:solidFill>
                  <a:schemeClr val="bg2">
                    <a:lumMod val="50000"/>
                  </a:schemeClr>
                </a:solidFill>
                <a:latin typeface="Century Gothic" panose="020B0502020202020204" pitchFamily="34" charset="0"/>
              </a:rPr>
              <a:t>Erfahrung </a:t>
            </a:r>
            <a:r>
              <a:rPr lang="de-DE" sz="1500" dirty="0">
                <a:solidFill>
                  <a:schemeClr val="bg2">
                    <a:lumMod val="50000"/>
                  </a:schemeClr>
                </a:solidFill>
                <a:latin typeface="Century Gothic" panose="020B0502020202020204" pitchFamily="34" charset="0"/>
              </a:rPr>
              <a:t>und Engagement für die Gemeinschaft. Innovative Ideen für Göttingen. Verlässlichkeit und Entschlossenheit. Teamplayer und Zuhörer</a:t>
            </a:r>
          </a:p>
          <a:p>
            <a:pPr algn="l"/>
            <a:r>
              <a:rPr lang="de-DE" sz="15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möchte ich mich im Jugendparlament einsetzen:</a:t>
            </a:r>
            <a:endParaRPr lang="de-DE" sz="15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500" dirty="0">
                <a:solidFill>
                  <a:schemeClr val="bg2">
                    <a:lumMod val="50000"/>
                  </a:schemeClr>
                </a:solidFill>
                <a:latin typeface="Century Gothic" panose="020B0502020202020204" pitchFamily="34" charset="0"/>
              </a:rPr>
              <a:t>Als Kandidat setze ich mich leidenschaftlich für die Jugendlichen in Göttingen ein. Mein Ziel ist es, eine Umgebung zu schaffen, in der junge Menschen ihr volles Potenzial entfalten können. Dazu gehören die Förderung kreativer Projekte sowie die Schaffung von sicheren und inklusiven Räumen für die Jugend. Ich strebe danach, die Stimmen der Jugendlichen zu hören und ihre Anliegen in den politischen Entscheidungsprozess einzubeziehen, um eine lebendige und unterstützende Gemeinschaft für alle Generationen in Göttingen zu schaffen.</a:t>
            </a:r>
          </a:p>
          <a:p>
            <a:pPr algn="l"/>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endParaRPr lang="de-DE" sz="1600" dirty="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Azubi</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BBS1 </a:t>
                  </a:r>
                  <a:r>
                    <a:rPr lang="de-DE" kern="0" dirty="0" err="1" smtClean="0">
                      <a:solidFill>
                        <a:srgbClr val="FFFFFF"/>
                      </a:solidFill>
                      <a:latin typeface="Century Gothic" panose="020F0302020204030204"/>
                    </a:rPr>
                    <a:t>Arnoldi</a:t>
                  </a:r>
                  <a:r>
                    <a:rPr lang="de-DE" kern="0" dirty="0" smtClean="0">
                      <a:solidFill>
                        <a:srgbClr val="FFFFFF"/>
                      </a:solidFill>
                      <a:latin typeface="Century Gothic" panose="020F0302020204030204"/>
                    </a:rPr>
                    <a:t>-Schule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smtClean="0">
                      <a:ln>
                        <a:noFill/>
                      </a:ln>
                      <a:solidFill>
                        <a:srgbClr val="FFFFFF"/>
                      </a:solidFill>
                      <a:effectLst/>
                      <a:uLnTx/>
                      <a:uFillTx/>
                      <a:latin typeface="Century Gothic" panose="020F0302020204030204"/>
                    </a:rPr>
                    <a:t>17</a:t>
                  </a:r>
                  <a:r>
                    <a:rPr kumimoji="0" lang="de-DE" b="0" i="0" u="none" strike="noStrike" kern="0" cap="none" spc="0" normalizeH="0" noProof="0" dirty="0" smtClean="0">
                      <a:ln>
                        <a:noFill/>
                      </a:ln>
                      <a:solidFill>
                        <a:srgbClr val="FFFFFF"/>
                      </a:solidFill>
                      <a:effectLst/>
                      <a:uLnTx/>
                      <a:uFillTx/>
                      <a:latin typeface="Century Gothic" panose="020F0302020204030204"/>
                    </a:rPr>
                    <a:t>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err="1" smtClean="0">
                      <a:solidFill>
                        <a:srgbClr val="FFFFFF"/>
                      </a:solidFill>
                      <a:latin typeface="Century Gothic" panose="020F0302020204030204"/>
                    </a:rPr>
                    <a:t>Kaan</a:t>
                  </a:r>
                  <a:r>
                    <a:rPr lang="de-DE" kern="0" dirty="0" smtClean="0">
                      <a:solidFill>
                        <a:srgbClr val="FFFFFF"/>
                      </a:solidFill>
                      <a:latin typeface="Century Gothic" panose="020F0302020204030204"/>
                    </a:rPr>
                    <a:t> Yavuz</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 y="1"/>
            <a:ext cx="2219931" cy="2361158"/>
          </a:xfrm>
          <a:prstGeom prst="rect">
            <a:avLst/>
          </a:prstGeom>
        </p:spPr>
      </p:pic>
    </p:spTree>
    <p:extLst>
      <p:ext uri="{BB962C8B-B14F-4D97-AF65-F5344CB8AC3E}">
        <p14:creationId xmlns:p14="http://schemas.microsoft.com/office/powerpoint/2010/main" val="744574748"/>
      </p:ext>
    </p:extLst>
  </p:cSld>
  <p:clrMapOvr>
    <a:masterClrMapping/>
  </p:clrMapOvr>
  <mc:AlternateContent xmlns:mc="http://schemas.openxmlformats.org/markup-compatibility/2006" xmlns:p14="http://schemas.microsoft.com/office/powerpoint/2010/main">
    <mc:Choice Requires="p14">
      <p:transition spd="slow" p14:dur="175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Für Projekte in der Schule zum Thema Nachhaltigkeit</a:t>
            </a:r>
          </a:p>
          <a:p>
            <a:pPr algn="l"/>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In Form von Flohmärkten, Wissensstände und Vorträge in der </a:t>
            </a:r>
            <a:r>
              <a:rPr lang="de-DE" sz="1600" dirty="0" smtClean="0">
                <a:solidFill>
                  <a:schemeClr val="bg2">
                    <a:lumMod val="50000"/>
                  </a:schemeClr>
                </a:solidFill>
                <a:latin typeface="Century Gothic" panose="020B0502020202020204" pitchFamily="34" charset="0"/>
              </a:rPr>
              <a:t>Schule</a:t>
            </a:r>
          </a:p>
          <a:p>
            <a:pPr algn="l"/>
            <a:endParaRPr lang="de-DE" sz="1600" dirty="0">
              <a:solidFill>
                <a:schemeClr val="bg2">
                  <a:lumMod val="50000"/>
                </a:schemeClr>
              </a:solidFill>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liebe Natur und Fußball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Ich möchte ins Jugendparlament Göttingen, weil ich etwas für die Zukunft tun </a:t>
            </a:r>
            <a:r>
              <a:rPr lang="de-DE" sz="1600" dirty="0" smtClean="0">
                <a:solidFill>
                  <a:schemeClr val="bg2">
                    <a:lumMod val="50000"/>
                  </a:schemeClr>
                </a:solidFill>
                <a:latin typeface="Century Gothic" panose="020B0502020202020204" pitchFamily="34" charset="0"/>
              </a:rPr>
              <a:t>möchte.</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einsetzen:</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bg2">
                    <a:lumMod val="50000"/>
                  </a:schemeClr>
                </a:solidFill>
                <a:latin typeface="Century Gothic" panose="020B0502020202020204" pitchFamily="34" charset="0"/>
              </a:rPr>
              <a:t>Umweltschutz </a:t>
            </a:r>
            <a:r>
              <a:rPr lang="de-DE" sz="1600" dirty="0">
                <a:solidFill>
                  <a:schemeClr val="bg2">
                    <a:lumMod val="50000"/>
                  </a:schemeClr>
                </a:solidFill>
                <a:latin typeface="Century Gothic" panose="020B0502020202020204" pitchFamily="34" charset="0"/>
              </a:rPr>
              <a:t>vorantreiben, die Jugend </a:t>
            </a:r>
            <a:r>
              <a:rPr lang="de-DE" sz="1600" dirty="0" smtClean="0">
                <a:solidFill>
                  <a:schemeClr val="bg2">
                    <a:lumMod val="50000"/>
                  </a:schemeClr>
                </a:solidFill>
                <a:latin typeface="Century Gothic" panose="020B0502020202020204" pitchFamily="34" charset="0"/>
              </a:rPr>
              <a:t>politisch </a:t>
            </a:r>
            <a:r>
              <a:rPr lang="de-DE" sz="1600" dirty="0">
                <a:solidFill>
                  <a:schemeClr val="bg2">
                    <a:lumMod val="50000"/>
                  </a:schemeClr>
                </a:solidFill>
                <a:latin typeface="Century Gothic" panose="020B0502020202020204" pitchFamily="34" charset="0"/>
              </a:rPr>
              <a:t>mehr </a:t>
            </a:r>
            <a:r>
              <a:rPr lang="de-DE" sz="1600" dirty="0" smtClean="0">
                <a:solidFill>
                  <a:schemeClr val="bg2">
                    <a:lumMod val="50000"/>
                  </a:schemeClr>
                </a:solidFill>
                <a:latin typeface="Century Gothic" panose="020B0502020202020204" pitchFamily="34" charset="0"/>
              </a:rPr>
              <a:t>bilden</a:t>
            </a:r>
            <a:r>
              <a:rPr lang="de-DE" sz="1600" dirty="0">
                <a:solidFill>
                  <a:schemeClr val="bg2">
                    <a:lumMod val="50000"/>
                  </a:schemeClr>
                </a:solidFill>
                <a:latin typeface="Century Gothic" panose="020B0502020202020204" pitchFamily="34" charset="0"/>
              </a:rPr>
              <a:t>, </a:t>
            </a:r>
            <a:r>
              <a:rPr lang="de-DE" sz="1600" dirty="0" smtClean="0">
                <a:solidFill>
                  <a:schemeClr val="bg2">
                    <a:lumMod val="50000"/>
                  </a:schemeClr>
                </a:solidFill>
                <a:latin typeface="Century Gothic" panose="020B0502020202020204" pitchFamily="34" charset="0"/>
              </a:rPr>
              <a:t>soziale </a:t>
            </a:r>
            <a:r>
              <a:rPr lang="de-DE" sz="1600" dirty="0">
                <a:solidFill>
                  <a:schemeClr val="bg2">
                    <a:lumMod val="50000"/>
                  </a:schemeClr>
                </a:solidFill>
                <a:latin typeface="Century Gothic" panose="020B0502020202020204" pitchFamily="34" charset="0"/>
              </a:rPr>
              <a:t>Gerechtigkeit, Modernisierung von Schulen und für Sicherheit in der Stadt Göttingen </a:t>
            </a:r>
            <a:r>
              <a:rPr lang="de-DE" sz="1600" dirty="0" smtClean="0">
                <a:solidFill>
                  <a:schemeClr val="bg2">
                    <a:lumMod val="50000"/>
                  </a:schemeClr>
                </a:solidFill>
                <a:latin typeface="Century Gothic" panose="020B0502020202020204" pitchFamily="34" charset="0"/>
              </a:rPr>
              <a:t>sorgen</a:t>
            </a: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MPG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13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err="1" smtClean="0">
                      <a:solidFill>
                        <a:srgbClr val="FFFFFF"/>
                      </a:solidFill>
                      <a:latin typeface="Century Gothic" panose="020F0302020204030204"/>
                    </a:rPr>
                    <a:t>Kareem</a:t>
                  </a:r>
                  <a:r>
                    <a:rPr lang="de-DE" kern="0" dirty="0" smtClean="0">
                      <a:solidFill>
                        <a:srgbClr val="FFFFFF"/>
                      </a:solidFill>
                      <a:latin typeface="Century Gothic" panose="020F0302020204030204"/>
                    </a:rPr>
                    <a:t> </a:t>
                  </a:r>
                  <a:r>
                    <a:rPr lang="de-DE" kern="0" dirty="0" err="1" smtClean="0">
                      <a:solidFill>
                        <a:srgbClr val="FFFFFF"/>
                      </a:solidFill>
                      <a:latin typeface="Century Gothic" panose="020F0302020204030204"/>
                    </a:rPr>
                    <a:t>Ghareeb</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6" name="Grafik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593"/>
            <a:ext cx="2217365" cy="3012269"/>
          </a:xfrm>
          <a:prstGeom prst="rect">
            <a:avLst/>
          </a:prstGeom>
        </p:spPr>
      </p:pic>
    </p:spTree>
    <p:extLst>
      <p:ext uri="{BB962C8B-B14F-4D97-AF65-F5344CB8AC3E}">
        <p14:creationId xmlns:p14="http://schemas.microsoft.com/office/powerpoint/2010/main" val="2744294719"/>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a:solidFill>
                  <a:schemeClr val="bg2">
                    <a:lumMod val="50000"/>
                  </a:schemeClr>
                </a:solidFill>
                <a:latin typeface="Century Gothic" panose="020B0502020202020204" pitchFamily="34" charset="0"/>
              </a:rPr>
              <a:t>Ich interessiere mich für das Wohlbefinden meiner Mitmenschen und möchte etwas verändern. Ich habe leider noch nicht viel Erfahrung, aber bin offen für </a:t>
            </a:r>
            <a:r>
              <a:rPr lang="de-DE" sz="1600" dirty="0" smtClean="0">
                <a:solidFill>
                  <a:schemeClr val="bg2">
                    <a:lumMod val="50000"/>
                  </a:schemeClr>
                </a:solidFill>
                <a:latin typeface="Century Gothic" panose="020B0502020202020204" pitchFamily="34" charset="0"/>
              </a:rPr>
              <a:t>Neues</a:t>
            </a:r>
            <a:r>
              <a:rPr lang="de-DE" sz="1600" dirty="0">
                <a:solidFill>
                  <a:schemeClr val="bg2">
                    <a:lumMod val="50000"/>
                  </a:schemeClr>
                </a:solidFill>
                <a:latin typeface="Century Gothic" panose="020B0502020202020204" pitchFamily="34" charset="0"/>
              </a:rPr>
              <a:t>.</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Ich möchte mich für alle Jugendlichen aus Göttingen einsetzen und ihnen eine Stimme geben. Außerdem möchte ich neue Erfahrungen sammeln und freue mich darauf, neue Erfahrungen mit anderen Menschen und Politik zu machen. Ich finde es wichtig, dass auch Jugendliche mitentscheiden sollen, was in der Stadt passiert, und werde versuchen alle Ideen und Wünsche möglichst gut umzusetzen</a:t>
            </a:r>
            <a:r>
              <a:rPr lang="de-DE" sz="1600" dirty="0" smtClean="0">
                <a:solidFill>
                  <a:schemeClr val="bg2">
                    <a:lumMod val="50000"/>
                  </a:schemeClr>
                </a:solidFill>
                <a:latin typeface="Century Gothic" panose="020B0502020202020204" pitchFamily="34" charset="0"/>
              </a:rPr>
              <a:t>.</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1200"/>
              </a:spcBef>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spcBef>
                <a:spcPts val="1200"/>
              </a:spcBef>
            </a:pPr>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möchte die Stadt attraktiver für alle Jugendlichen machen und ihre Ideen und Wünsche umsetzen. Außerdem möchte ich Göttingen zu einer klimaneutraleren und grüneren Stadt machen. Deshalb möchte ich mich auch für kostenlose ÖPNV-Tickets für Jugendliche einsetzen. </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FKG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Benita Yuan </a:t>
                  </a:r>
                  <a:r>
                    <a:rPr lang="de-DE" kern="0" dirty="0" err="1" smtClean="0">
                      <a:solidFill>
                        <a:srgbClr val="FFFFFF"/>
                      </a:solidFill>
                      <a:latin typeface="Century Gothic" panose="020F0302020204030204"/>
                    </a:rPr>
                    <a:t>Klischat</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1" y="-1"/>
            <a:ext cx="2225066" cy="2382633"/>
          </a:xfrm>
          <a:prstGeom prst="rect">
            <a:avLst/>
          </a:prstGeom>
        </p:spPr>
      </p:pic>
    </p:spTree>
    <p:extLst>
      <p:ext uri="{BB962C8B-B14F-4D97-AF65-F5344CB8AC3E}">
        <p14:creationId xmlns:p14="http://schemas.microsoft.com/office/powerpoint/2010/main" val="4092822768"/>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dirty="0"/>
          </a:p>
          <a:p>
            <a:pPr algn="l"/>
            <a:r>
              <a:rPr lang="de-DE" sz="1600" dirty="0" smtClean="0">
                <a:solidFill>
                  <a:schemeClr val="bg2">
                    <a:lumMod val="50000"/>
                  </a:schemeClr>
                </a:solidFill>
                <a:latin typeface="Century Gothic" panose="020B0502020202020204" pitchFamily="34" charset="0"/>
              </a:rPr>
              <a:t>Eine </a:t>
            </a:r>
            <a:r>
              <a:rPr lang="de-DE" sz="1600" dirty="0">
                <a:solidFill>
                  <a:schemeClr val="bg2">
                    <a:lumMod val="50000"/>
                  </a:schemeClr>
                </a:solidFill>
                <a:latin typeface="Century Gothic" panose="020B0502020202020204" pitchFamily="34" charset="0"/>
              </a:rPr>
              <a:t>nachhaltigere und bewusstere Lebensweise</a:t>
            </a:r>
            <a:r>
              <a:rPr lang="de-DE" sz="1600" dirty="0">
                <a:latin typeface="Century Gothic" panose="020B0502020202020204" pitchFamily="34" charset="0"/>
              </a:rPr>
              <a:t> </a:t>
            </a:r>
            <a:r>
              <a:rPr lang="de-DE" dirty="0"/>
              <a:t>	</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Gespräche </a:t>
            </a:r>
            <a:r>
              <a:rPr lang="de-DE" sz="1600" dirty="0">
                <a:solidFill>
                  <a:schemeClr val="bg2">
                    <a:lumMod val="50000"/>
                  </a:schemeClr>
                </a:solidFill>
                <a:latin typeface="Century Gothic" panose="020B0502020202020204" pitchFamily="34" charset="0"/>
              </a:rPr>
              <a:t>und Recherche über aktuelle Umwelt und Ernährungsthemen. 	</a:t>
            </a:r>
          </a:p>
          <a:p>
            <a:pPr algn="l">
              <a:lnSpc>
                <a:spcPct val="100000"/>
              </a:lnSpc>
              <a:spcAft>
                <a:spcPts val="0"/>
              </a:spcAft>
            </a:pP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dirty="0"/>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besuche die 12. Klasse am OHG. In meiner Freizeit beschäftige ich mich viel mit Musik, da ich Geige spiele im JSO Göttingen und Gesangsunterricht nehme. Um den Schulalltag auszugleichen gehe ich gerne joggen oder ins Fitnessstudio </a:t>
            </a:r>
            <a:r>
              <a:rPr lang="de-DE" sz="1600" dirty="0">
                <a:latin typeface="Century Gothic" panose="020B0502020202020204" pitchFamily="34" charset="0"/>
              </a:rPr>
              <a:t>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kandidiere für das Jugendparlament, da ich der Meinung bin, dass momentan </a:t>
            </a:r>
            <a:r>
              <a:rPr lang="de-DE" sz="1600" dirty="0" smtClean="0">
                <a:solidFill>
                  <a:schemeClr val="bg2">
                    <a:lumMod val="50000"/>
                  </a:schemeClr>
                </a:solidFill>
                <a:latin typeface="Century Gothic" panose="020B0502020202020204" pitchFamily="34" charset="0"/>
              </a:rPr>
              <a:t>noch viel </a:t>
            </a:r>
            <a:r>
              <a:rPr lang="de-DE" sz="1600" dirty="0">
                <a:solidFill>
                  <a:schemeClr val="bg2">
                    <a:lumMod val="50000"/>
                  </a:schemeClr>
                </a:solidFill>
                <a:latin typeface="Century Gothic" panose="020B0502020202020204" pitchFamily="34" charset="0"/>
              </a:rPr>
              <a:t>zu wenig Wissen über ein nachhaltigeres und vor allem </a:t>
            </a:r>
            <a:r>
              <a:rPr lang="de-DE" sz="1600" dirty="0" smtClean="0">
                <a:solidFill>
                  <a:schemeClr val="bg2">
                    <a:lumMod val="50000"/>
                  </a:schemeClr>
                </a:solidFill>
                <a:latin typeface="Century Gothic" panose="020B0502020202020204" pitchFamily="34" charset="0"/>
              </a:rPr>
              <a:t>bewussteres </a:t>
            </a:r>
            <a:r>
              <a:rPr lang="de-DE" sz="1600" dirty="0">
                <a:solidFill>
                  <a:schemeClr val="bg2">
                    <a:lumMod val="50000"/>
                  </a:schemeClr>
                </a:solidFill>
                <a:latin typeface="Century Gothic" panose="020B0502020202020204" pitchFamily="34" charset="0"/>
              </a:rPr>
              <a:t>Leben in meiner Generation verbreitet wird. </a:t>
            </a:r>
            <a:r>
              <a:rPr lang="de-DE" sz="1600" dirty="0">
                <a:latin typeface="Century Gothic" panose="020B0502020202020204" pitchFamily="34" charset="0"/>
              </a:rPr>
              <a:t>	</a:t>
            </a: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möchte mich dafür einsetzen, dass mehr über eine nachhaltige und bewusste Lebensweise übermittelt wird und möglicherweise Projekte ins Leben rufen, die eine nachhaltige und bewusstere Lebensweise vereinfachen können 	</a:t>
            </a:r>
          </a:p>
          <a:p>
            <a:pPr algn="l">
              <a:lnSpc>
                <a:spcPct val="100000"/>
              </a:lnSpc>
              <a:spcBef>
                <a:spcPts val="0"/>
              </a:spcBef>
            </a:pP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OHG Göttingen</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18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smtClean="0">
                      <a:solidFill>
                        <a:srgbClr val="FFFFFF"/>
                      </a:solidFill>
                      <a:latin typeface="Century Gothic" panose="020F0302020204030204"/>
                    </a:rPr>
                    <a:t>Lara Hinze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17365" cy="2672674"/>
          </a:xfrm>
          <a:prstGeom prst="rect">
            <a:avLst/>
          </a:prstGeom>
        </p:spPr>
      </p:pic>
    </p:spTree>
    <p:extLst>
      <p:ext uri="{BB962C8B-B14F-4D97-AF65-F5344CB8AC3E}">
        <p14:creationId xmlns:p14="http://schemas.microsoft.com/office/powerpoint/2010/main" val="3285396175"/>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100" dirty="0">
              <a:latin typeface="Century Gothic" panose="020B0502020202020204" pitchFamily="34" charset="0"/>
            </a:endParaRPr>
          </a:p>
          <a:p>
            <a:pPr algn="l"/>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die Interessen meiner Generation in Göttingen, Niedersachsen und darüber hinaus. Mehr Beteiligungs- und Gestaltungsmöglichkeiten für junge Menschen auf allen Ebenen und eine pragmatische Politik mit Weitsicht und europäischen Lösungen für die Herausforderungen unserer Zeit.</a:t>
            </a:r>
            <a:endParaRPr lang="de-DE" sz="11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bin seit 2020 Mitglied des Göttinger Jugendparlaments, vertrete das THG im KSR &amp; SSR und seit 2023 die Interessen aller Göttinger Schülerinnen und Schüler als Kreisschülersprecher und Mitglied des Schulausschusses. Auf Landesebene engagiere ich mich bildungspolitisch in der Initiative Zukunftsbildung und bin Vorsitzender des Vereins Freie Fahrt Niedersachsen e.V. für kostenlose Bustickets in der Oberstufe und BBS.</a:t>
            </a:r>
            <a:endParaRPr lang="de-DE" sz="11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100" dirty="0">
                <a:solidFill>
                  <a:schemeClr val="bg2">
                    <a:lumMod val="50000"/>
                  </a:schemeClr>
                </a:solidFill>
                <a:latin typeface="Century Gothic" panose="020B0502020202020204" pitchFamily="34" charset="0"/>
              </a:rPr>
              <a:t>In meiner Freizeit spiele ich Tennis, höre Musik und koche sehr </a:t>
            </a:r>
            <a:r>
              <a:rPr lang="de-DE" sz="1100" dirty="0" smtClean="0">
                <a:solidFill>
                  <a:schemeClr val="bg2">
                    <a:lumMod val="50000"/>
                  </a:schemeClr>
                </a:solidFill>
                <a:latin typeface="Century Gothic" panose="020B0502020202020204" pitchFamily="34" charset="0"/>
              </a:rPr>
              <a:t>gerne. Es </a:t>
            </a:r>
            <a:r>
              <a:rPr lang="de-DE" sz="1100" dirty="0">
                <a:solidFill>
                  <a:schemeClr val="bg2">
                    <a:lumMod val="50000"/>
                  </a:schemeClr>
                </a:solidFill>
                <a:latin typeface="Century Gothic" panose="020B0502020202020204" pitchFamily="34" charset="0"/>
              </a:rPr>
              <a:t>ist meine Leidenschaft, zu diskutieren und gemeinsam Lösungskonzepte zu gestalten, von denen wir alle profitieren.</a:t>
            </a:r>
          </a:p>
          <a:p>
            <a:pPr algn="l">
              <a:lnSpc>
                <a:spcPct val="100000"/>
              </a:lnSpc>
              <a:spcAft>
                <a:spcPts val="0"/>
              </a:spcAft>
            </a:pP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spcAft>
                <a:spcPts val="0"/>
              </a:spcAft>
            </a:pPr>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möchte mich für ein Göttingen einsetzen, das sich auf den Weg in eine fortschrittliche Zukunft macht und dabei niemanden zurücklässt. Ein Göttingen, das uns Schülerinnen und Schülern optimale Lernbedingungen bietet und wieder seinem Ruf als „Stadt, die Wissen schafft“ gerecht wird. Ein Innovationszentrum im Herzen Europas, das mit einer konsequenten Nachhaltigkeitsstrategie Klimaneutralität und wirtschaftliche Stärke in Einklang bringt. Ein Göttingen, das die Lebensrealitäten junger Menschen anerkennt und uns noch mehr Möglichkeiten bietet, die Weiterentwicklung unserer Stadt aktiv mitzugestalten. </a:t>
            </a:r>
            <a:r>
              <a:rPr lang="de-DE" sz="11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Ein </a:t>
            </a:r>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Göttingen, in dem wir alle auch in der Oberstufe und BBS kostenlos den Bus nutzen </a:t>
            </a:r>
            <a:r>
              <a:rPr lang="de-DE" sz="11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können. Dazu </a:t>
            </a:r>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möchte ich meine Erfahrung aus dem Jugendparlament und weiteren Gremien nutzen, um unsere gemeinsamen Anliegen selbstbewusst gegenüber der Verwaltung zu vertreten. Ich habe zahlreiche neue Ideen würde mich sehr darüber freuen, wenn ich mich auch in den kommenden zwei Jahren für eure Interessen einsetzen könnte. </a:t>
            </a:r>
          </a:p>
          <a:p>
            <a:pPr algn="l">
              <a:lnSpc>
                <a:spcPct val="100000"/>
              </a:lnSpc>
              <a:spcAft>
                <a:spcPts val="0"/>
              </a:spcAft>
            </a:pP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100" dirty="0">
                <a:solidFill>
                  <a:schemeClr val="bg2">
                    <a:lumMod val="50000"/>
                  </a:schemeClr>
                </a:solidFill>
                <a:latin typeface="Century Gothic" panose="020B0502020202020204" pitchFamily="34" charset="0"/>
              </a:rPr>
              <a:t>Meine wichtigsten Forderungen:</a:t>
            </a:r>
          </a:p>
          <a:p>
            <a:pPr marL="171450" indent="-171450" algn="l">
              <a:lnSpc>
                <a:spcPct val="100000"/>
              </a:lnSpc>
              <a:spcBef>
                <a:spcPts val="0"/>
              </a:spcBef>
              <a:buFont typeface="Symbol" panose="05050102010706020507" pitchFamily="18" charset="2"/>
              <a:buChar char="-"/>
            </a:pPr>
            <a:r>
              <a:rPr lang="de-DE" sz="1100" dirty="0" smtClean="0">
                <a:solidFill>
                  <a:schemeClr val="bg2">
                    <a:lumMod val="50000"/>
                  </a:schemeClr>
                </a:solidFill>
                <a:latin typeface="Century Gothic" panose="020B0502020202020204" pitchFamily="34" charset="0"/>
              </a:rPr>
              <a:t>Kostenloses</a:t>
            </a:r>
            <a:r>
              <a:rPr lang="de-DE" sz="1100" dirty="0">
                <a:solidFill>
                  <a:schemeClr val="bg2">
                    <a:lumMod val="50000"/>
                  </a:schemeClr>
                </a:solidFill>
                <a:latin typeface="Century Gothic" panose="020B0502020202020204" pitchFamily="34" charset="0"/>
              </a:rPr>
              <a:t>, digitales Busticket auch in der Oberstufe &amp; BBS</a:t>
            </a:r>
          </a:p>
          <a:p>
            <a:pPr marL="171450" indent="-171450" algn="l">
              <a:lnSpc>
                <a:spcPct val="100000"/>
              </a:lnSpc>
              <a:spcBef>
                <a:spcPts val="0"/>
              </a:spcBef>
              <a:buFont typeface="Symbol" panose="05050102010706020507" pitchFamily="18" charset="2"/>
              <a:buChar char="-"/>
            </a:pPr>
            <a:r>
              <a:rPr lang="de-DE" sz="1100" dirty="0" smtClean="0">
                <a:solidFill>
                  <a:schemeClr val="bg2">
                    <a:lumMod val="50000"/>
                  </a:schemeClr>
                </a:solidFill>
                <a:latin typeface="Century Gothic" panose="020B0502020202020204" pitchFamily="34" charset="0"/>
              </a:rPr>
              <a:t>Nachhaltigkeitsstrategie </a:t>
            </a:r>
            <a:r>
              <a:rPr lang="de-DE" sz="1100" dirty="0">
                <a:solidFill>
                  <a:schemeClr val="bg2">
                    <a:lumMod val="50000"/>
                  </a:schemeClr>
                </a:solidFill>
                <a:latin typeface="Century Gothic" panose="020B0502020202020204" pitchFamily="34" charset="0"/>
              </a:rPr>
              <a:t>für Göttingen, u.a.:</a:t>
            </a:r>
          </a:p>
          <a:p>
            <a:pPr algn="l">
              <a:lnSpc>
                <a:spcPct val="100000"/>
              </a:lnSpc>
              <a:spcBef>
                <a:spcPts val="0"/>
              </a:spcBef>
            </a:pPr>
            <a:r>
              <a:rPr lang="de-DE" sz="1100" dirty="0" smtClean="0">
                <a:solidFill>
                  <a:schemeClr val="bg2">
                    <a:lumMod val="50000"/>
                  </a:schemeClr>
                </a:solidFill>
                <a:latin typeface="Century Gothic" panose="020B0502020202020204" pitchFamily="34" charset="0"/>
              </a:rPr>
              <a:t>	O energetische </a:t>
            </a:r>
            <a:r>
              <a:rPr lang="de-DE" sz="1100" dirty="0">
                <a:solidFill>
                  <a:schemeClr val="bg2">
                    <a:lumMod val="50000"/>
                  </a:schemeClr>
                </a:solidFill>
                <a:latin typeface="Century Gothic" panose="020B0502020202020204" pitchFamily="34" charset="0"/>
              </a:rPr>
              <a:t>Sanierung von Gebäuden (Wärmedämmung; Photovoltaik; Geothermie; etc.) - städtische Maßnahmen </a:t>
            </a:r>
            <a:r>
              <a:rPr lang="de-DE" sz="1100" dirty="0" smtClean="0">
                <a:solidFill>
                  <a:schemeClr val="bg2">
                    <a:lumMod val="50000"/>
                  </a:schemeClr>
                </a:solidFill>
                <a:latin typeface="Century Gothic" panose="020B0502020202020204" pitchFamily="34" charset="0"/>
              </a:rPr>
              <a:t>	    und </a:t>
            </a:r>
            <a:r>
              <a:rPr lang="de-DE" sz="1100" dirty="0">
                <a:solidFill>
                  <a:schemeClr val="bg2">
                    <a:lumMod val="50000"/>
                  </a:schemeClr>
                </a:solidFill>
                <a:latin typeface="Century Gothic" panose="020B0502020202020204" pitchFamily="34" charset="0"/>
              </a:rPr>
              <a:t>Anreize für Privathaushalte</a:t>
            </a:r>
          </a:p>
          <a:p>
            <a:pPr algn="l">
              <a:lnSpc>
                <a:spcPct val="100000"/>
              </a:lnSpc>
              <a:spcBef>
                <a:spcPts val="0"/>
              </a:spcBef>
            </a:pPr>
            <a:r>
              <a:rPr lang="de-DE" sz="1100" dirty="0" smtClean="0">
                <a:solidFill>
                  <a:schemeClr val="bg2">
                    <a:lumMod val="50000"/>
                  </a:schemeClr>
                </a:solidFill>
                <a:latin typeface="Century Gothic" panose="020B0502020202020204" pitchFamily="34" charset="0"/>
              </a:rPr>
              <a:t>	O Förderung </a:t>
            </a:r>
            <a:r>
              <a:rPr lang="de-DE" sz="1100" dirty="0">
                <a:solidFill>
                  <a:schemeClr val="bg2">
                    <a:lumMod val="50000"/>
                  </a:schemeClr>
                </a:solidFill>
                <a:latin typeface="Century Gothic" panose="020B0502020202020204" pitchFamily="34" charset="0"/>
              </a:rPr>
              <a:t>des Mikroklimas durch Begrünung</a:t>
            </a:r>
          </a:p>
          <a:p>
            <a:pPr algn="l">
              <a:lnSpc>
                <a:spcPct val="100000"/>
              </a:lnSpc>
              <a:spcBef>
                <a:spcPts val="0"/>
              </a:spcBef>
            </a:pPr>
            <a:r>
              <a:rPr lang="de-DE" sz="1100" dirty="0">
                <a:solidFill>
                  <a:schemeClr val="bg2">
                    <a:lumMod val="50000"/>
                  </a:schemeClr>
                </a:solidFill>
                <a:latin typeface="Century Gothic" panose="020B0502020202020204" pitchFamily="34" charset="0"/>
              </a:rPr>
              <a:t>	</a:t>
            </a:r>
            <a:r>
              <a:rPr lang="de-DE" sz="1100" dirty="0" smtClean="0">
                <a:solidFill>
                  <a:schemeClr val="bg2">
                    <a:lumMod val="50000"/>
                  </a:schemeClr>
                </a:solidFill>
                <a:latin typeface="Century Gothic" panose="020B0502020202020204" pitchFamily="34" charset="0"/>
              </a:rPr>
              <a:t>O Ausbau </a:t>
            </a:r>
            <a:r>
              <a:rPr lang="de-DE" sz="1100" dirty="0">
                <a:solidFill>
                  <a:schemeClr val="bg2">
                    <a:lumMod val="50000"/>
                  </a:schemeClr>
                </a:solidFill>
                <a:latin typeface="Century Gothic" panose="020B0502020202020204" pitchFamily="34" charset="0"/>
              </a:rPr>
              <a:t>des Radwegnetzes &amp; Taktverdichtung der Linienbusse</a:t>
            </a:r>
          </a:p>
          <a:p>
            <a:pPr marL="171450" indent="-171450" algn="l">
              <a:lnSpc>
                <a:spcPct val="100000"/>
              </a:lnSpc>
              <a:spcBef>
                <a:spcPts val="0"/>
              </a:spcBef>
              <a:buFont typeface="Symbol" panose="05050102010706020507" pitchFamily="18" charset="2"/>
              <a:buChar char="-"/>
            </a:pPr>
            <a:r>
              <a:rPr lang="de-DE" sz="1100" dirty="0" smtClean="0">
                <a:solidFill>
                  <a:schemeClr val="bg2">
                    <a:lumMod val="50000"/>
                  </a:schemeClr>
                </a:solidFill>
                <a:latin typeface="Century Gothic" panose="020B0502020202020204" pitchFamily="34" charset="0"/>
              </a:rPr>
              <a:t>zeitnahe </a:t>
            </a:r>
            <a:r>
              <a:rPr lang="de-DE" sz="1100" dirty="0">
                <a:solidFill>
                  <a:schemeClr val="bg2">
                    <a:lumMod val="50000"/>
                  </a:schemeClr>
                </a:solidFill>
                <a:latin typeface="Century Gothic" panose="020B0502020202020204" pitchFamily="34" charset="0"/>
              </a:rPr>
              <a:t>Sanierung &amp; Digitalisierung der Schulen</a:t>
            </a:r>
          </a:p>
          <a:p>
            <a:pPr marL="171450" indent="-171450" algn="l">
              <a:lnSpc>
                <a:spcPct val="100000"/>
              </a:lnSpc>
              <a:spcBef>
                <a:spcPts val="0"/>
              </a:spcBef>
              <a:buFont typeface="Symbol" panose="05050102010706020507" pitchFamily="18" charset="2"/>
              <a:buChar char="-"/>
            </a:pPr>
            <a:r>
              <a:rPr lang="de-DE" sz="1100" dirty="0" smtClean="0">
                <a:solidFill>
                  <a:schemeClr val="bg2">
                    <a:lumMod val="50000"/>
                  </a:schemeClr>
                </a:solidFill>
                <a:latin typeface="Century Gothic" panose="020B0502020202020204" pitchFamily="34" charset="0"/>
              </a:rPr>
              <a:t>Förderung </a:t>
            </a:r>
            <a:r>
              <a:rPr lang="de-DE" sz="1100" dirty="0">
                <a:solidFill>
                  <a:schemeClr val="bg2">
                    <a:lumMod val="50000"/>
                  </a:schemeClr>
                </a:solidFill>
                <a:latin typeface="Century Gothic" panose="020B0502020202020204" pitchFamily="34" charset="0"/>
              </a:rPr>
              <a:t>des Wissenschafts- und Innovationsstandortes Göttingen</a:t>
            </a:r>
          </a:p>
          <a:p>
            <a:pPr marL="171450" indent="-171450" algn="l">
              <a:lnSpc>
                <a:spcPct val="100000"/>
              </a:lnSpc>
              <a:spcBef>
                <a:spcPts val="0"/>
              </a:spcBef>
              <a:buFont typeface="Symbol" panose="05050102010706020507" pitchFamily="18" charset="2"/>
              <a:buChar char="-"/>
            </a:pPr>
            <a:r>
              <a:rPr lang="de-DE" sz="1100" dirty="0">
                <a:solidFill>
                  <a:schemeClr val="bg2">
                    <a:lumMod val="50000"/>
                  </a:schemeClr>
                </a:solidFill>
                <a:latin typeface="Century Gothic" panose="020B0502020202020204" pitchFamily="34" charset="0"/>
              </a:rPr>
              <a:t>I</a:t>
            </a:r>
            <a:r>
              <a:rPr lang="de-DE" sz="1100" dirty="0" smtClean="0">
                <a:solidFill>
                  <a:schemeClr val="bg2">
                    <a:lumMod val="50000"/>
                  </a:schemeClr>
                </a:solidFill>
                <a:latin typeface="Century Gothic" panose="020B0502020202020204" pitchFamily="34" charset="0"/>
              </a:rPr>
              <a:t>magekampagne </a:t>
            </a:r>
            <a:r>
              <a:rPr lang="de-DE" sz="1100" dirty="0">
                <a:solidFill>
                  <a:schemeClr val="bg2">
                    <a:lumMod val="50000"/>
                  </a:schemeClr>
                </a:solidFill>
                <a:latin typeface="Century Gothic" panose="020B0502020202020204" pitchFamily="34" charset="0"/>
              </a:rPr>
              <a:t>für Göttingen  </a:t>
            </a:r>
          </a:p>
          <a:p>
            <a:pPr marL="171450" indent="-171450" algn="l">
              <a:lnSpc>
                <a:spcPct val="100000"/>
              </a:lnSpc>
              <a:spcBef>
                <a:spcPts val="0"/>
              </a:spcBef>
              <a:buFont typeface="Symbol" panose="05050102010706020507" pitchFamily="18" charset="2"/>
              <a:buChar char="-"/>
            </a:pPr>
            <a:r>
              <a:rPr lang="de-DE" sz="1100" dirty="0" smtClean="0">
                <a:solidFill>
                  <a:schemeClr val="bg2">
                    <a:lumMod val="50000"/>
                  </a:schemeClr>
                </a:solidFill>
                <a:latin typeface="Century Gothic" panose="020B0502020202020204" pitchFamily="34" charset="0"/>
              </a:rPr>
              <a:t>Göttingen </a:t>
            </a:r>
            <a:r>
              <a:rPr lang="de-DE" sz="1100" dirty="0">
                <a:solidFill>
                  <a:schemeClr val="bg2">
                    <a:lumMod val="50000"/>
                  </a:schemeClr>
                </a:solidFill>
                <a:latin typeface="Century Gothic" panose="020B0502020202020204" pitchFamily="34" charset="0"/>
              </a:rPr>
              <a:t>als Ort des Respekts, der Toleranz und des Miteinanders gemeinsam gestalten!</a:t>
            </a:r>
          </a:p>
          <a:p>
            <a:pPr algn="l">
              <a:lnSpc>
                <a:spcPct val="100000"/>
              </a:lnSpc>
              <a:spcBef>
                <a:spcPts val="0"/>
              </a:spcBef>
            </a:pPr>
            <a:r>
              <a:rPr lang="de-DE" sz="1100" dirty="0" smtClean="0">
                <a:solidFill>
                  <a:schemeClr val="bg2">
                    <a:lumMod val="50000"/>
                  </a:schemeClr>
                </a:solidFill>
                <a:latin typeface="Century Gothic" panose="020B0502020202020204" pitchFamily="34" charset="0"/>
              </a:rPr>
              <a:t>  Schreibt </a:t>
            </a:r>
            <a:r>
              <a:rPr lang="de-DE" sz="1100" dirty="0">
                <a:solidFill>
                  <a:schemeClr val="bg2">
                    <a:lumMod val="50000"/>
                  </a:schemeClr>
                </a:solidFill>
                <a:latin typeface="Century Gothic" panose="020B0502020202020204" pitchFamily="34" charset="0"/>
              </a:rPr>
              <a:t>mir gerne eine Nachricht mit euren Ideen für </a:t>
            </a:r>
            <a:r>
              <a:rPr lang="de-DE" sz="1100" dirty="0" smtClean="0">
                <a:solidFill>
                  <a:schemeClr val="bg2">
                    <a:lumMod val="50000"/>
                  </a:schemeClr>
                </a:solidFill>
                <a:latin typeface="Century Gothic" panose="020B0502020202020204" pitchFamily="34" charset="0"/>
              </a:rPr>
              <a:t>Göttingen: </a:t>
            </a:r>
            <a:r>
              <a:rPr lang="de-DE" sz="1100" b="1" dirty="0" smtClean="0">
                <a:solidFill>
                  <a:schemeClr val="bg2">
                    <a:lumMod val="50000"/>
                  </a:schemeClr>
                </a:solidFill>
                <a:latin typeface="Century Gothic" panose="020B0502020202020204" pitchFamily="34" charset="0"/>
              </a:rPr>
              <a:t>Instagram</a:t>
            </a:r>
            <a:r>
              <a:rPr lang="de-DE" sz="1100" dirty="0">
                <a:solidFill>
                  <a:schemeClr val="bg2">
                    <a:lumMod val="50000"/>
                  </a:schemeClr>
                </a:solidFill>
                <a:latin typeface="Century Gothic" panose="020B0502020202020204" pitchFamily="34" charset="0"/>
              </a:rPr>
              <a:t>: @</a:t>
            </a:r>
            <a:r>
              <a:rPr lang="de-DE" sz="1100" dirty="0" err="1">
                <a:solidFill>
                  <a:schemeClr val="bg2">
                    <a:lumMod val="50000"/>
                  </a:schemeClr>
                </a:solidFill>
                <a:latin typeface="Century Gothic" panose="020B0502020202020204" pitchFamily="34" charset="0"/>
              </a:rPr>
              <a:t>laurenz.goettingen</a:t>
            </a:r>
            <a:endParaRPr lang="de-DE" sz="1100" dirty="0">
              <a:solidFill>
                <a:schemeClr val="bg2">
                  <a:lumMod val="50000"/>
                </a:schemeClr>
              </a:solidFill>
              <a:latin typeface="Century Gothic" panose="020B0502020202020204" pitchFamily="34" charset="0"/>
            </a:endParaRPr>
          </a:p>
          <a:p>
            <a:pPr algn="l">
              <a:lnSpc>
                <a:spcPct val="100000"/>
              </a:lnSpc>
              <a:spcBef>
                <a:spcPts val="0"/>
              </a:spcBef>
            </a:pP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18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Laurenz Muigg</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217364" cy="2641001"/>
          </a:xfrm>
          <a:prstGeom prst="rect">
            <a:avLst/>
          </a:prstGeom>
        </p:spPr>
      </p:pic>
    </p:spTree>
    <p:extLst>
      <p:ext uri="{BB962C8B-B14F-4D97-AF65-F5344CB8AC3E}">
        <p14:creationId xmlns:p14="http://schemas.microsoft.com/office/powerpoint/2010/main" val="4109740101"/>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Im aktuellen Jugendparlament beschäftige ich mich vor </a:t>
            </a:r>
            <a:r>
              <a:rPr lang="de-DE" sz="1600" dirty="0" smtClean="0">
                <a:solidFill>
                  <a:schemeClr val="bg2">
                    <a:lumMod val="50000"/>
                  </a:schemeClr>
                </a:solidFill>
                <a:latin typeface="Century Gothic" panose="020B0502020202020204" pitchFamily="34" charset="0"/>
              </a:rPr>
              <a:t>allem </a:t>
            </a:r>
            <a:r>
              <a:rPr lang="de-DE" sz="1600" dirty="0">
                <a:solidFill>
                  <a:schemeClr val="bg2">
                    <a:lumMod val="50000"/>
                  </a:schemeClr>
                </a:solidFill>
                <a:latin typeface="Century Gothic" panose="020B0502020202020204" pitchFamily="34" charset="0"/>
              </a:rPr>
              <a:t>mit dem Thema (</a:t>
            </a:r>
            <a:r>
              <a:rPr lang="de-DE" sz="1600" dirty="0" smtClean="0">
                <a:solidFill>
                  <a:schemeClr val="bg2">
                    <a:lumMod val="50000"/>
                  </a:schemeClr>
                </a:solidFill>
                <a:latin typeface="Century Gothic" panose="020B0502020202020204" pitchFamily="34" charset="0"/>
              </a:rPr>
              <a:t>Anti)-Diskriminierung </a:t>
            </a:r>
            <a:r>
              <a:rPr lang="de-DE" sz="1600" dirty="0">
                <a:solidFill>
                  <a:schemeClr val="bg2">
                    <a:lumMod val="50000"/>
                  </a:schemeClr>
                </a:solidFill>
                <a:latin typeface="Century Gothic" panose="020B0502020202020204" pitchFamily="34" charset="0"/>
              </a:rPr>
              <a:t>und </a:t>
            </a:r>
            <a:r>
              <a:rPr lang="de-DE" sz="1600" dirty="0" smtClean="0">
                <a:solidFill>
                  <a:schemeClr val="bg2">
                    <a:lumMod val="50000"/>
                  </a:schemeClr>
                </a:solidFill>
                <a:latin typeface="Century Gothic" panose="020B0502020202020204" pitchFamily="34" charset="0"/>
              </a:rPr>
              <a:t>Rechtsextremismus, aber auch </a:t>
            </a:r>
            <a:r>
              <a:rPr lang="de-DE" sz="1600" dirty="0">
                <a:solidFill>
                  <a:schemeClr val="bg2">
                    <a:lumMod val="50000"/>
                  </a:schemeClr>
                </a:solidFill>
                <a:latin typeface="Century Gothic" panose="020B0502020202020204" pitchFamily="34" charset="0"/>
              </a:rPr>
              <a:t>mit Themen wie Verkehrssicherheit, Ausbau des ÖPNVs oder </a:t>
            </a:r>
            <a:r>
              <a:rPr lang="de-DE" sz="1600" dirty="0" smtClean="0">
                <a:solidFill>
                  <a:schemeClr val="bg2">
                    <a:lumMod val="50000"/>
                  </a:schemeClr>
                </a:solidFill>
                <a:latin typeface="Century Gothic" panose="020B0502020202020204" pitchFamily="34" charset="0"/>
              </a:rPr>
              <a:t>Jugendgewinnung. Mit </a:t>
            </a:r>
            <a:r>
              <a:rPr lang="de-DE" sz="1600" dirty="0">
                <a:solidFill>
                  <a:schemeClr val="bg2">
                    <a:lumMod val="50000"/>
                  </a:schemeClr>
                </a:solidFill>
                <a:latin typeface="Century Gothic" panose="020B0502020202020204" pitchFamily="34" charset="0"/>
              </a:rPr>
              <a:t>der Politik habe ich mich in den letzten Jahren immer wieder auseinandergesetzt</a:t>
            </a:r>
            <a:r>
              <a:rPr lang="de-DE" sz="1600" dirty="0" smtClean="0">
                <a:solidFill>
                  <a:schemeClr val="bg2">
                    <a:lumMod val="50000"/>
                  </a:schemeClr>
                </a:solidFill>
                <a:latin typeface="Century Gothic" panose="020B0502020202020204" pitchFamily="34" charset="0"/>
              </a:rPr>
              <a:t>.</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Ich bin aktuell Mitglied im Ausschuss für Personal, Gleichstellung und Inklusion, im Presseteam und Sprecher der AG Anti-Diskriminierung. </a:t>
            </a:r>
          </a:p>
          <a:p>
            <a:pPr algn="l"/>
            <a:r>
              <a:rPr lang="de-DE" sz="1600" dirty="0">
                <a:solidFill>
                  <a:schemeClr val="bg2">
                    <a:lumMod val="50000"/>
                  </a:schemeClr>
                </a:solidFill>
                <a:latin typeface="Century Gothic" panose="020B0502020202020204" pitchFamily="34" charset="0"/>
              </a:rPr>
              <a:t>Außerhalb des Jugendparlaments bin ich aktives Mitglied der Grünen Jugend</a:t>
            </a:r>
            <a:r>
              <a:rPr lang="de-DE" sz="1600" dirty="0" smtClean="0">
                <a:solidFill>
                  <a:schemeClr val="bg2">
                    <a:lumMod val="50000"/>
                  </a:schemeClr>
                </a:solidFill>
                <a:latin typeface="Century Gothic" panose="020B0502020202020204" pitchFamily="34" charset="0"/>
              </a:rPr>
              <a:t>.</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smtClean="0">
                <a:solidFill>
                  <a:schemeClr val="bg2">
                    <a:lumMod val="50000"/>
                  </a:schemeClr>
                </a:solidFill>
                <a:latin typeface="Century Gothic" panose="020B0502020202020204" pitchFamily="34" charset="0"/>
              </a:rPr>
              <a:t>Weil </a:t>
            </a:r>
            <a:r>
              <a:rPr lang="de-DE" sz="1600" dirty="0">
                <a:solidFill>
                  <a:schemeClr val="bg2">
                    <a:lumMod val="50000"/>
                  </a:schemeClr>
                </a:solidFill>
                <a:latin typeface="Century Gothic" panose="020B0502020202020204" pitchFamily="34" charset="0"/>
              </a:rPr>
              <a:t>ich meine Arbeit der letzten zwei Jahre gerne engagiert weiterführen möchte und dabei einen noch stärkeren Fokus auf die Arbeit in den Ausschüssen und unseren Einfluss in die Stadtpolitik legen werde. Der Kampf gegen Rechtsextremismus wird uns auch in nächster Zeit leider weiter beschäftigen und dafür braucht es eine klare Stimme – das kann ich erfüllen.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Ich werde mich dafür einsetzen, dass wir die Stadtpolitik aktiver als zuletzt mitgestalten. Dazu gehört, dass wir als Jugend öfter auch mal den Finger in die Wunde legen und die Politik mit unseren Forderungen konfrontieren. Konkret werde ich mich dafür einsetzen, dass die Verkehrssicherheit ihrem Namen gerecht wird und, dass wir Göttingen als vielfältige, junge und laute Stadt im Kampf gegen Rechtsextremismus erhalten.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OHG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17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Leon Strauß</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5" y="0"/>
            <a:ext cx="2224072" cy="2553195"/>
          </a:xfrm>
          <a:prstGeom prst="rect">
            <a:avLst/>
          </a:prstGeom>
        </p:spPr>
      </p:pic>
    </p:spTree>
    <p:extLst>
      <p:ext uri="{BB962C8B-B14F-4D97-AF65-F5344CB8AC3E}">
        <p14:creationId xmlns:p14="http://schemas.microsoft.com/office/powerpoint/2010/main" val="10346644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p>
          <a:p>
            <a:pPr algn="l"/>
            <a:r>
              <a:rPr lang="de-DE" sz="1400" dirty="0">
                <a:solidFill>
                  <a:schemeClr val="bg2">
                    <a:lumMod val="50000"/>
                  </a:schemeClr>
                </a:solidFill>
                <a:latin typeface="Century Gothic" panose="020B0502020202020204" pitchFamily="34" charset="0"/>
              </a:rPr>
              <a:t>Ich interessiere mich seit klein auf für das Wohl meiner Mitmenschen und die Umwelt</a:t>
            </a:r>
            <a:r>
              <a:rPr lang="de-DE" sz="1400" dirty="0" smtClean="0">
                <a:solidFill>
                  <a:schemeClr val="bg2">
                    <a:lumMod val="50000"/>
                  </a:schemeClr>
                </a:solidFill>
                <a:latin typeface="Century Gothic" panose="020B0502020202020204" pitchFamily="34" charset="0"/>
              </a:rPr>
              <a:t>.</a:t>
            </a:r>
            <a:endParaRPr lang="de-DE" sz="14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400" dirty="0">
                <a:solidFill>
                  <a:schemeClr val="bg2">
                    <a:lumMod val="50000"/>
                  </a:schemeClr>
                </a:solidFill>
                <a:latin typeface="Century Gothic" panose="020B0502020202020204" pitchFamily="34" charset="0"/>
              </a:rPr>
              <a:t>Schon im Kindergarten habe ich mich um die Kleineren gekümmert, sie getröstet, aufgepasst dass sie sich fair verhalten und sie </a:t>
            </a:r>
            <a:r>
              <a:rPr lang="de-DE" sz="1400" dirty="0" err="1">
                <a:solidFill>
                  <a:schemeClr val="bg2">
                    <a:lumMod val="50000"/>
                  </a:schemeClr>
                </a:solidFill>
                <a:latin typeface="Century Gothic" panose="020B0502020202020204" pitchFamily="34" charset="0"/>
              </a:rPr>
              <a:t>bespaßt</a:t>
            </a:r>
            <a:r>
              <a:rPr lang="de-DE" sz="1400" dirty="0">
                <a:solidFill>
                  <a:schemeClr val="bg2">
                    <a:lumMod val="50000"/>
                  </a:schemeClr>
                </a:solidFill>
                <a:latin typeface="Century Gothic" panose="020B0502020202020204" pitchFamily="34" charset="0"/>
              </a:rPr>
              <a:t>. Ab der Grundschule war ich dann mehrfach Klassensprecherin. Zum einen habe ich mich als Klassensprecherin um die Probleme meiner Mitschüler*innen gekümmert, zum anderen habe ich zusammen mit anderen Klassensprecher*innen daran gearbeitet unser Schulumfeld zu verbessern. Im Moment bin ich auch Patin für eine 5. Klasse. Damit bin ich für diese Schüler*innen Ansprechpartnerin und erleichtere ihnen so den Einstieg in unsere Schule. Mein Engagement würde ich gerne mit dem Jugendparlament über die Schule hinaus erweitern</a:t>
            </a:r>
            <a:r>
              <a:rPr lang="de-DE" sz="2000" dirty="0">
                <a:solidFill>
                  <a:schemeClr val="bg2">
                    <a:lumMod val="50000"/>
                  </a:schemeClr>
                </a:solidFill>
              </a:rPr>
              <a:t>.</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400" dirty="0">
                <a:solidFill>
                  <a:schemeClr val="bg2">
                    <a:lumMod val="50000"/>
                  </a:schemeClr>
                </a:solidFill>
                <a:latin typeface="Century Gothic" panose="020B0502020202020204" pitchFamily="34" charset="0"/>
              </a:rPr>
              <a:t>Ich lebe in einer umweltbewussten, tierlieben Familie. Daher habe ich mich schon oft mit dem Thema Umweltschutz auseinandergesetzt</a:t>
            </a:r>
            <a:r>
              <a:rPr lang="de-DE" sz="1400" dirty="0" smtClean="0">
                <a:solidFill>
                  <a:schemeClr val="bg2">
                    <a:lumMod val="50000"/>
                  </a:schemeClr>
                </a:solidFill>
                <a:latin typeface="Century Gothic" panose="020B0502020202020204" pitchFamily="34" charset="0"/>
              </a:rPr>
              <a:t>.</a:t>
            </a:r>
            <a:endParaRPr lang="de-DE" sz="1400" dirty="0">
              <a:solidFill>
                <a:schemeClr val="bg2">
                  <a:lumMod val="50000"/>
                </a:schemeClr>
              </a:solidFill>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pPr>
            <a:r>
              <a:rPr lang="de-DE" sz="1400" dirty="0">
                <a:solidFill>
                  <a:schemeClr val="bg2">
                    <a:lumMod val="50000"/>
                  </a:schemeClr>
                </a:solidFill>
                <a:latin typeface="Century Gothic" panose="020B0502020202020204" pitchFamily="34" charset="0"/>
              </a:rPr>
              <a:t>Mit mir wählt ihr eine Person, die wirklich Lust hat sich für eure Belange einzusetzen und darin auch schon jahrelange Erfahrung hat. Ich habe ein Ohr für alle, bin tolerant und Gerechtigkeit ist für mich ganz wichtig. Ich habe als kleines Kind mehrere Jahre im Ausland gelebt und eine aus dem Ausland adoptierte Schwester. Damit haben ich Erfahrung mit vielen unterschiedlichen Menschen gemacht und kann damit gut die Meinung von vielen verschiedenen Menschen </a:t>
            </a:r>
            <a:r>
              <a:rPr lang="de-DE" sz="1400" dirty="0" smtClean="0">
                <a:solidFill>
                  <a:schemeClr val="bg2">
                    <a:lumMod val="50000"/>
                  </a:schemeClr>
                </a:solidFill>
                <a:latin typeface="Century Gothic" panose="020B0502020202020204" pitchFamily="34" charset="0"/>
              </a:rPr>
              <a:t>vertreten.</a:t>
            </a:r>
            <a:endParaRPr lang="de-DE" sz="14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400" dirty="0">
                <a:solidFill>
                  <a:schemeClr val="bg2">
                    <a:lumMod val="50000"/>
                  </a:schemeClr>
                </a:solidFill>
                <a:latin typeface="Century Gothic" panose="020B0502020202020204" pitchFamily="34" charset="0"/>
              </a:rPr>
              <a:t>Während es für Kinder Spielplätze und für Erwachsene Cafés und Bars gibt, gibt es viel zu wenig Plätze, die attraktiv für Jugendliche sind und von denen wir nicht vertrieben werden. Das möchte ich ändern. Hierfür würde ich gerne mit einer Umfrage unter euch starten, um von euch direkt zu erfahren, wir IHR euch solche jugendfreundlichen Plätze vorstellt. </a:t>
            </a:r>
          </a:p>
          <a:p>
            <a:pPr algn="l"/>
            <a:r>
              <a:rPr lang="de-DE" sz="1400" dirty="0">
                <a:solidFill>
                  <a:schemeClr val="bg2">
                    <a:lumMod val="50000"/>
                  </a:schemeClr>
                </a:solidFill>
                <a:latin typeface="Century Gothic" panose="020B0502020202020204" pitchFamily="34" charset="0"/>
              </a:rPr>
              <a:t>Zusätzlich möchte ich mich für eine gesündere und grünere Umwelt einsetzen. Dazu gehören zum Beispiel ein kostenloses ÖPNV Ticket und sichere Fahrradstellplätze</a:t>
            </a:r>
            <a:r>
              <a:rPr lang="de-DE" sz="1400" dirty="0">
                <a:solidFill>
                  <a:schemeClr val="bg2">
                    <a:lumMod val="50000"/>
                  </a:schemeClr>
                </a:solidFill>
              </a:rPr>
              <a:t>.</a:t>
            </a:r>
            <a:endParaRPr lang="de-DE" sz="14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FKG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15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L</a:t>
                  </a:r>
                  <a:r>
                    <a:rPr kumimoji="0" lang="de-DE" sz="1800" b="0" i="0" u="none" strike="noStrike" kern="0" cap="none" spc="0" normalizeH="0" baseline="0" noProof="0" dirty="0" err="1" smtClean="0">
                      <a:ln>
                        <a:noFill/>
                      </a:ln>
                      <a:solidFill>
                        <a:srgbClr val="FFFFFF"/>
                      </a:solidFill>
                      <a:effectLst/>
                      <a:uLnTx/>
                      <a:uFillTx/>
                      <a:latin typeface="Century Gothic" panose="020F0302020204030204"/>
                      <a:ea typeface="+mn-ea"/>
                      <a:cs typeface="+mn-cs"/>
                    </a:rPr>
                    <a:t>ia</a:t>
                  </a: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 </a:t>
                  </a:r>
                  <a:r>
                    <a:rPr kumimoji="0" lang="de-DE" sz="1800" b="0" i="0" u="none" strike="noStrike" kern="0" cap="none" spc="0" normalizeH="0" noProof="0" dirty="0" smtClean="0">
                      <a:ln>
                        <a:noFill/>
                      </a:ln>
                      <a:solidFill>
                        <a:srgbClr val="FFFFFF"/>
                      </a:solidFill>
                      <a:effectLst/>
                      <a:uLnTx/>
                      <a:uFillTx/>
                      <a:latin typeface="Century Gothic" panose="020F0302020204030204"/>
                      <a:ea typeface="+mn-ea"/>
                      <a:cs typeface="+mn-cs"/>
                    </a:rPr>
                    <a:t>Engelhardt</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4"/>
            <a:ext cx="2217365" cy="2824500"/>
          </a:xfrm>
          <a:prstGeom prst="rect">
            <a:avLst/>
          </a:prstGeom>
        </p:spPr>
      </p:pic>
    </p:spTree>
    <p:extLst>
      <p:ext uri="{BB962C8B-B14F-4D97-AF65-F5344CB8AC3E}">
        <p14:creationId xmlns:p14="http://schemas.microsoft.com/office/powerpoint/2010/main" val="157967577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Ich setze mich aktiv für den Schutz von Tieren und der Umwelt ein. Besonders am Herzen liegt mir Klimaneutralität in sämtlichen Lebensbereichen, sei es bei der Ernährung oder der Nutzung von Verkehrsmitteln. Zusätzlich engagiere ich mich im Bereich Gesundheit und Soziales.</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Ich ernähre mich seit 5 Jahren vegetarisch und versuche aktiv Menschen in meinem Umfeld zu überzeugen, weniger Fleisch zu </a:t>
            </a:r>
            <a:r>
              <a:rPr lang="de-DE" sz="1600" dirty="0" smtClean="0">
                <a:solidFill>
                  <a:schemeClr val="bg2">
                    <a:lumMod val="50000"/>
                  </a:schemeClr>
                </a:solidFill>
                <a:latin typeface="Century Gothic" panose="020B0502020202020204" pitchFamily="34" charset="0"/>
              </a:rPr>
              <a:t>essen.</a:t>
            </a:r>
            <a:endParaRPr lang="de-DE" sz="1600" dirty="0">
              <a:solidFill>
                <a:schemeClr val="bg2">
                  <a:lumMod val="50000"/>
                </a:schemeClr>
              </a:solidFill>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bin </a:t>
            </a:r>
            <a:r>
              <a:rPr lang="de-DE" sz="1600" dirty="0" smtClean="0">
                <a:solidFill>
                  <a:schemeClr val="bg2">
                    <a:lumMod val="50000"/>
                  </a:schemeClr>
                </a:solidFill>
                <a:latin typeface="Century Gothic" panose="020B0502020202020204" pitchFamily="34" charset="0"/>
              </a:rPr>
              <a:t>Schulsanitäter.</a:t>
            </a:r>
            <a:endParaRPr lang="de-DE" sz="1600" dirty="0">
              <a:solidFill>
                <a:schemeClr val="bg2">
                  <a:lumMod val="50000"/>
                </a:schemeClr>
              </a:solidFill>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a:solidFill>
                  <a:schemeClr val="bg2">
                    <a:lumMod val="50000"/>
                  </a:schemeClr>
                </a:solidFill>
                <a:latin typeface="Century Gothic" panose="020B0502020202020204" pitchFamily="34" charset="0"/>
              </a:rPr>
              <a:t>In meiner Freizeit treibe ich gerne Sport (Tennis, Kraftsport, Joggen) und ich mag es, Zeit in der Natur zu verbringen.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Ich bin der Meinung, dass Jugendliche in der Politik nicht genug mitzureden haben. Deswegen nehme ich mir vor, die Interessen meiner Mitschüler*innen zu vertreten und umzusetzen. Sowohl im Bereich des Umweltschutzes als auch bei den Freizeit- und Ferienangeboten für Jugendliche sehe ich viel Raum für Verbesserung in Göttingen.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lgn="l">
              <a:lnSpc>
                <a:spcPct val="100000"/>
              </a:lnSpc>
              <a:spcBef>
                <a:spcPts val="0"/>
              </a:spcBef>
              <a:buFont typeface="Arial" panose="020B0604020202020204" pitchFamily="34" charset="0"/>
              <a:buChar char="•"/>
            </a:pPr>
            <a:r>
              <a:rPr lang="de-DE" sz="1600" smtClean="0">
                <a:solidFill>
                  <a:schemeClr val="bg2">
                    <a:lumMod val="50000"/>
                  </a:schemeClr>
                </a:solidFill>
                <a:latin typeface="Century Gothic" panose="020B0502020202020204" pitchFamily="34" charset="0"/>
              </a:rPr>
              <a:t>Klimaneutrale </a:t>
            </a:r>
            <a:r>
              <a:rPr lang="de-DE" sz="1600" dirty="0">
                <a:solidFill>
                  <a:schemeClr val="bg2">
                    <a:lumMod val="50000"/>
                  </a:schemeClr>
                </a:solidFill>
                <a:latin typeface="Century Gothic" panose="020B0502020202020204" pitchFamily="34" charset="0"/>
              </a:rPr>
              <a:t>Stadt (autofreie Innenstadt) </a:t>
            </a:r>
          </a:p>
          <a:p>
            <a:pPr marL="285750" indent="-285750" algn="l">
              <a:lnSpc>
                <a:spcPct val="100000"/>
              </a:lnSpc>
              <a:spcBef>
                <a:spcPts val="0"/>
              </a:spcBef>
              <a:buFont typeface="Arial" panose="020B0604020202020204" pitchFamily="34" charset="0"/>
              <a:buChar char="•"/>
            </a:pPr>
            <a:r>
              <a:rPr lang="de-DE" sz="1600" dirty="0" smtClean="0">
                <a:solidFill>
                  <a:schemeClr val="bg2">
                    <a:lumMod val="50000"/>
                  </a:schemeClr>
                </a:solidFill>
                <a:latin typeface="Century Gothic" panose="020B0502020202020204" pitchFamily="34" charset="0"/>
              </a:rPr>
              <a:t>Verbesserung </a:t>
            </a:r>
            <a:r>
              <a:rPr lang="de-DE" sz="1600" dirty="0">
                <a:solidFill>
                  <a:schemeClr val="bg2">
                    <a:lumMod val="50000"/>
                  </a:schemeClr>
                </a:solidFill>
                <a:latin typeface="Century Gothic" panose="020B0502020202020204" pitchFamily="34" charset="0"/>
              </a:rPr>
              <a:t>des öffentlichen Nahverkehrs in den Vororten, vor allem im Nachtverkehr</a:t>
            </a:r>
          </a:p>
          <a:p>
            <a:pPr marL="285750" indent="-285750" algn="l">
              <a:lnSpc>
                <a:spcPct val="100000"/>
              </a:lnSpc>
              <a:spcBef>
                <a:spcPts val="0"/>
              </a:spcBef>
              <a:buFont typeface="Arial" panose="020B0604020202020204" pitchFamily="34" charset="0"/>
              <a:buChar char="•"/>
            </a:pPr>
            <a:r>
              <a:rPr lang="de-DE" sz="1600" dirty="0" smtClean="0">
                <a:solidFill>
                  <a:schemeClr val="bg2">
                    <a:lumMod val="50000"/>
                  </a:schemeClr>
                </a:solidFill>
                <a:latin typeface="Century Gothic" panose="020B0502020202020204" pitchFamily="34" charset="0"/>
              </a:rPr>
              <a:t>Mehr </a:t>
            </a:r>
            <a:r>
              <a:rPr lang="de-DE" sz="1600" dirty="0">
                <a:solidFill>
                  <a:schemeClr val="bg2">
                    <a:lumMod val="50000"/>
                  </a:schemeClr>
                </a:solidFill>
                <a:latin typeface="Century Gothic" panose="020B0502020202020204" pitchFamily="34" charset="0"/>
              </a:rPr>
              <a:t>Freizeit- und Sportangebote für Jugendliche (auch in den Ferien)</a:t>
            </a:r>
          </a:p>
          <a:p>
            <a:pPr marL="285750" indent="-285750" algn="l">
              <a:lnSpc>
                <a:spcPct val="100000"/>
              </a:lnSpc>
              <a:spcBef>
                <a:spcPts val="0"/>
              </a:spcBef>
              <a:buFont typeface="Arial" panose="020B0604020202020204" pitchFamily="34" charset="0"/>
              <a:buChar char="•"/>
            </a:pPr>
            <a:r>
              <a:rPr lang="de-DE" sz="1600" dirty="0" smtClean="0">
                <a:solidFill>
                  <a:schemeClr val="bg2">
                    <a:lumMod val="50000"/>
                  </a:schemeClr>
                </a:solidFill>
                <a:latin typeface="Century Gothic" panose="020B0502020202020204" pitchFamily="34" charset="0"/>
              </a:rPr>
              <a:t>Mehr </a:t>
            </a:r>
            <a:r>
              <a:rPr lang="de-DE" sz="1600" dirty="0">
                <a:solidFill>
                  <a:schemeClr val="bg2">
                    <a:lumMod val="50000"/>
                  </a:schemeClr>
                </a:solidFill>
                <a:latin typeface="Century Gothic" panose="020B0502020202020204" pitchFamily="34" charset="0"/>
              </a:rPr>
              <a:t>Kulturangebote für Jugendliche (gratis Kulturpass ab 16 Jahren, Musikveranstaltungen)</a:t>
            </a:r>
          </a:p>
          <a:p>
            <a:pPr algn="l">
              <a:lnSpc>
                <a:spcPct val="100000"/>
              </a:lnSpc>
              <a:spcBef>
                <a:spcPts val="0"/>
              </a:spcBef>
            </a:pPr>
            <a:r>
              <a:rPr lang="de-DE" sz="1600" dirty="0" smtClean="0">
                <a:solidFill>
                  <a:schemeClr val="bg2">
                    <a:lumMod val="50000"/>
                  </a:schemeClr>
                </a:solidFill>
                <a:latin typeface="Century Gothic" panose="020B0502020202020204" pitchFamily="34" charset="0"/>
              </a:rPr>
              <a:t> </a:t>
            </a: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Lorenz Kramm</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6" y="0"/>
            <a:ext cx="2219931" cy="2763459"/>
          </a:xfrm>
          <a:prstGeom prst="rect">
            <a:avLst/>
          </a:prstGeom>
        </p:spPr>
      </p:pic>
    </p:spTree>
    <p:extLst>
      <p:ext uri="{BB962C8B-B14F-4D97-AF65-F5344CB8AC3E}">
        <p14:creationId xmlns:p14="http://schemas.microsoft.com/office/powerpoint/2010/main" val="290002205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solidFill>
                <a:srgbClr val="000000"/>
              </a:solidFill>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Die </a:t>
            </a:r>
            <a:r>
              <a:rPr lang="de-DE" sz="1600" dirty="0">
                <a:solidFill>
                  <a:schemeClr val="bg2">
                    <a:lumMod val="50000"/>
                  </a:schemeClr>
                </a:solidFill>
                <a:latin typeface="Century Gothic" panose="020B0502020202020204" pitchFamily="34" charset="0"/>
              </a:rPr>
              <a:t>Rechte und die Mitbestimmung von Schüler*innen </a:t>
            </a:r>
            <a:r>
              <a:rPr lang="de-DE" sz="1600" dirty="0" smtClean="0">
                <a:solidFill>
                  <a:schemeClr val="bg2">
                    <a:lumMod val="50000"/>
                  </a:schemeClr>
                </a:solidFill>
                <a:latin typeface="Century Gothic" panose="020B0502020202020204" pitchFamily="34" charset="0"/>
              </a:rPr>
              <a:t>und gegen </a:t>
            </a:r>
            <a:r>
              <a:rPr lang="de-DE" sz="1600" dirty="0">
                <a:solidFill>
                  <a:schemeClr val="bg2">
                    <a:lumMod val="50000"/>
                  </a:schemeClr>
                </a:solidFill>
                <a:latin typeface="Century Gothic" panose="020B0502020202020204" pitchFamily="34" charset="0"/>
              </a:rPr>
              <a:t>gruppenbezogene Menschenfeindlichkeit </a:t>
            </a:r>
            <a:r>
              <a:rPr lang="de-DE" sz="1600" dirty="0">
                <a:solidFill>
                  <a:srgbClr val="000000"/>
                </a:solidFill>
                <a:latin typeface="Century Gothic" panose="020B0502020202020204" pitchFamily="34" charset="0"/>
              </a:rPr>
              <a:t>	</a:t>
            </a:r>
          </a:p>
          <a:p>
            <a:pPr algn="l"/>
            <a:r>
              <a:rPr lang="de-DE" sz="1600" dirty="0">
                <a:latin typeface="Century Gothic" panose="020B0502020202020204" pitchFamily="34" charset="0"/>
              </a:rPr>
              <a:t>	</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Schüler*</a:t>
            </a:r>
            <a:r>
              <a:rPr lang="de-DE" sz="1600" dirty="0" err="1" smtClean="0">
                <a:solidFill>
                  <a:schemeClr val="bg2">
                    <a:lumMod val="50000"/>
                  </a:schemeClr>
                </a:solidFill>
                <a:latin typeface="Century Gothic" panose="020B0502020202020204" pitchFamily="34" charset="0"/>
              </a:rPr>
              <a:t>innensprecherin</a:t>
            </a:r>
            <a:r>
              <a:rPr lang="de-DE" sz="1600" dirty="0">
                <a:solidFill>
                  <a:schemeClr val="bg2">
                    <a:lumMod val="50000"/>
                  </a:schemeClr>
                </a:solidFill>
                <a:latin typeface="Century Gothic" panose="020B0502020202020204" pitchFamily="34" charset="0"/>
              </a:rPr>
              <a:t>, Klassensprecherin, freiwillige Mitarbeit im </a:t>
            </a:r>
            <a:r>
              <a:rPr lang="de-DE" sz="1600" dirty="0" smtClean="0">
                <a:solidFill>
                  <a:schemeClr val="bg2">
                    <a:lumMod val="50000"/>
                  </a:schemeClr>
                </a:solidFill>
                <a:latin typeface="Century Gothic" panose="020B0502020202020204" pitchFamily="34" charset="0"/>
              </a:rPr>
              <a:t>Jugendparlament</a:t>
            </a:r>
            <a:r>
              <a:rPr lang="de-DE" sz="1600" dirty="0">
                <a:solidFill>
                  <a:schemeClr val="bg2">
                    <a:lumMod val="50000"/>
                  </a:schemeClr>
                </a:solidFill>
                <a:latin typeface="Century Gothic" panose="020B0502020202020204" pitchFamily="34" charset="0"/>
              </a:rPr>
              <a:t>, Mitarbeit im Bündnis gegen </a:t>
            </a:r>
            <a:r>
              <a:rPr lang="de-DE" sz="1600" dirty="0" smtClean="0">
                <a:solidFill>
                  <a:schemeClr val="bg2">
                    <a:lumMod val="50000"/>
                  </a:schemeClr>
                </a:solidFill>
                <a:latin typeface="Century Gothic" panose="020B0502020202020204" pitchFamily="34" charset="0"/>
              </a:rPr>
              <a:t>Rechts</a:t>
            </a:r>
            <a:r>
              <a:rPr lang="de-DE" sz="1600" dirty="0">
                <a:solidFill>
                  <a:schemeClr val="bg2">
                    <a:lumMod val="50000"/>
                  </a:schemeClr>
                </a:solidFill>
                <a:latin typeface="Century Gothic" panose="020B0502020202020204" pitchFamily="34" charset="0"/>
              </a:rPr>
              <a:t>	</a:t>
            </a:r>
            <a:endParaRPr lang="de-DE" sz="1600" dirty="0" smtClean="0">
              <a:solidFill>
                <a:schemeClr val="bg2">
                  <a:lumMod val="50000"/>
                </a:schemeClr>
              </a:solidFill>
              <a:latin typeface="Century Gothic" panose="020B0502020202020204" pitchFamily="34" charset="0"/>
            </a:endParaRPr>
          </a:p>
          <a:p>
            <a:pPr algn="l"/>
            <a:endParaRPr lang="de-DE" sz="1600" dirty="0">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600" dirty="0">
              <a:latin typeface="Century Gothic" panose="020B0502020202020204" pitchFamily="34" charset="0"/>
            </a:endParaRPr>
          </a:p>
          <a:p>
            <a:pPr algn="l"/>
            <a:r>
              <a:rPr lang="de-DE" sz="1600" dirty="0">
                <a:latin typeface="Century Gothic" panose="020B0502020202020204" pitchFamily="34" charset="0"/>
              </a:rPr>
              <a:t> </a:t>
            </a:r>
            <a:r>
              <a:rPr lang="de-DE" sz="1600" dirty="0">
                <a:solidFill>
                  <a:schemeClr val="bg2">
                    <a:lumMod val="50000"/>
                  </a:schemeClr>
                </a:solidFill>
                <a:latin typeface="Century Gothic" panose="020B0502020202020204" pitchFamily="34" charset="0"/>
              </a:rPr>
              <a:t>Ich übernehme gerne Verantwortung, z.B. bei der Organisation von Projekten oder der Mitarbeit in Gremien und Arbeitsgruppen. Außerdem setze ich mich in meiner Freizeit gerne für z.B. Gleichberechtigung und Toleranz ein. 	</a:t>
            </a:r>
            <a:endParaRPr lang="de-DE" sz="1600" dirty="0" smtClean="0">
              <a:solidFill>
                <a:schemeClr val="bg2">
                  <a:lumMod val="50000"/>
                </a:schemeClr>
              </a:solidFill>
              <a:latin typeface="Century Gothic" panose="020B0502020202020204" pitchFamily="34" charset="0"/>
            </a:endParaRPr>
          </a:p>
          <a:p>
            <a:pPr algn="l"/>
            <a:endParaRPr lang="de-DE" sz="1600" dirty="0">
              <a:latin typeface="Century Gothic" panose="020B0502020202020204" pitchFamily="34"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solidFill>
                <a:srgbClr val="000000"/>
              </a:solidFill>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Um </a:t>
            </a:r>
            <a:r>
              <a:rPr lang="de-DE" sz="1600" dirty="0">
                <a:solidFill>
                  <a:schemeClr val="bg2">
                    <a:lumMod val="50000"/>
                  </a:schemeClr>
                </a:solidFill>
                <a:latin typeface="Century Gothic" panose="020B0502020202020204" pitchFamily="34" charset="0"/>
              </a:rPr>
              <a:t>Jugendlichen in Göttingen eine Stimme zu geben, ihre Meinungen zu vertreten und gemeinsam mit anderen Parlamentarier*innen Projekte zu erarbeiten und durchzuführen. </a:t>
            </a:r>
            <a:r>
              <a:rPr lang="de-DE" sz="1600" dirty="0">
                <a:solidFill>
                  <a:srgbClr val="000000"/>
                </a:solidFill>
                <a:latin typeface="Century Gothic" panose="020B0502020202020204" pitchFamily="34" charset="0"/>
              </a:rPr>
              <a:t>	</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solidFill>
                <a:srgbClr val="000000"/>
              </a:solidFill>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möchte mich für Gleichberechtigung und Toleranz einsetzen und gemeinsam Göttingen </a:t>
            </a:r>
            <a:r>
              <a:rPr lang="de-DE" sz="1600" dirty="0" smtClean="0">
                <a:solidFill>
                  <a:schemeClr val="bg2">
                    <a:lumMod val="50000"/>
                  </a:schemeClr>
                </a:solidFill>
                <a:latin typeface="Century Gothic" panose="020B0502020202020204" pitchFamily="34" charset="0"/>
              </a:rPr>
              <a:t>klimabewusster </a:t>
            </a:r>
            <a:r>
              <a:rPr lang="de-DE" sz="1600" dirty="0">
                <a:solidFill>
                  <a:schemeClr val="bg2">
                    <a:lumMod val="50000"/>
                  </a:schemeClr>
                </a:solidFill>
                <a:latin typeface="Century Gothic" panose="020B0502020202020204" pitchFamily="34" charset="0"/>
              </a:rPr>
              <a:t>und neutraler gestalten. 	</a:t>
            </a:r>
          </a:p>
          <a:p>
            <a:pPr algn="l">
              <a:lnSpc>
                <a:spcPct val="100000"/>
              </a:lnSpc>
              <a:spcAft>
                <a:spcPts val="0"/>
              </a:spcAft>
            </a:pP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endPar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1" y="3114675"/>
              <a:ext cx="2665096" cy="3912234"/>
              <a:chOff x="-1" y="0"/>
              <a:chExt cx="2665731" cy="3912326"/>
            </a:xfrm>
            <a:grpFill/>
          </p:grpSpPr>
          <p:grpSp>
            <p:nvGrpSpPr>
              <p:cNvPr id="9" name="Gruppieren 8"/>
              <p:cNvGrpSpPr/>
              <p:nvPr/>
            </p:nvGrpSpPr>
            <p:grpSpPr>
              <a:xfrm>
                <a:off x="-1" y="1280399"/>
                <a:ext cx="2665731" cy="2631927"/>
                <a:chOff x="-1" y="168030"/>
                <a:chExt cx="2665731" cy="2631941"/>
              </a:xfrm>
              <a:grpFill/>
            </p:grpSpPr>
            <p:sp>
              <p:nvSpPr>
                <p:cNvPr id="12" name="Rechteck 11"/>
                <p:cNvSpPr/>
                <p:nvPr/>
              </p:nvSpPr>
              <p:spPr>
                <a:xfrm>
                  <a:off x="-1"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Lotte van </a:t>
                  </a:r>
                  <a:r>
                    <a:rPr kumimoji="0" lang="de-DE" sz="1800" b="0" i="0" u="none" strike="noStrike" kern="0" cap="none" spc="0" normalizeH="0" baseline="0" noProof="0" dirty="0" err="1" smtClean="0">
                      <a:ln>
                        <a:noFill/>
                      </a:ln>
                      <a:solidFill>
                        <a:srgbClr val="FFFFFF"/>
                      </a:solidFill>
                      <a:effectLst/>
                      <a:uLnTx/>
                      <a:uFillTx/>
                      <a:latin typeface="Century Gothic" panose="020F0302020204030204"/>
                      <a:ea typeface="+mn-ea"/>
                      <a:cs typeface="+mn-cs"/>
                    </a:rPr>
                    <a:t>Roosmalen</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8" y="0"/>
            <a:ext cx="2237234" cy="2529444"/>
          </a:xfrm>
          <a:prstGeom prst="rect">
            <a:avLst/>
          </a:prstGeom>
        </p:spPr>
      </p:pic>
    </p:spTree>
    <p:extLst>
      <p:ext uri="{BB962C8B-B14F-4D97-AF65-F5344CB8AC3E}">
        <p14:creationId xmlns:p14="http://schemas.microsoft.com/office/powerpoint/2010/main" val="45647349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Schülerinnen </a:t>
            </a:r>
            <a:r>
              <a:rPr lang="de-DE" sz="1600" dirty="0">
                <a:solidFill>
                  <a:schemeClr val="bg2">
                    <a:lumMod val="50000"/>
                  </a:schemeClr>
                </a:solidFill>
                <a:latin typeface="Century Gothic" panose="020B0502020202020204" pitchFamily="34" charset="0"/>
              </a:rPr>
              <a:t>&amp; Schüler </a:t>
            </a:r>
            <a:r>
              <a:rPr lang="de-DE" dirty="0">
                <a:solidFill>
                  <a:schemeClr val="bg2">
                    <a:lumMod val="50000"/>
                  </a:schemeClr>
                </a:solidFill>
              </a:rPr>
              <a:t>	</a:t>
            </a:r>
            <a:endParaRPr lang="de-DE" dirty="0" smtClean="0">
              <a:solidFill>
                <a:schemeClr val="bg2">
                  <a:lumMod val="50000"/>
                </a:schemeClr>
              </a:solidFill>
            </a:endParaRPr>
          </a:p>
          <a:p>
            <a:pPr algn="l"/>
            <a:endParaRPr lang="de-DE" dirty="0"/>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 </a:t>
            </a:r>
            <a:r>
              <a:rPr lang="de-DE" sz="1600" dirty="0">
                <a:solidFill>
                  <a:schemeClr val="bg2">
                    <a:lumMod val="50000"/>
                  </a:schemeClr>
                </a:solidFill>
                <a:latin typeface="Century Gothic" panose="020B0502020202020204" pitchFamily="34" charset="0"/>
              </a:rPr>
              <a:t>Nachhilfelehrer </a:t>
            </a:r>
          </a:p>
          <a:p>
            <a:pPr algn="l"/>
            <a:r>
              <a:rPr lang="de-DE" sz="1600" dirty="0">
                <a:solidFill>
                  <a:schemeClr val="bg2">
                    <a:lumMod val="50000"/>
                  </a:schemeClr>
                </a:solidFill>
                <a:latin typeface="Century Gothic" panose="020B0502020202020204" pitchFamily="34" charset="0"/>
              </a:rPr>
              <a:t>▪ Mediator </a:t>
            </a:r>
          </a:p>
          <a:p>
            <a:pPr algn="l"/>
            <a:r>
              <a:rPr lang="de-DE" sz="1600" dirty="0">
                <a:solidFill>
                  <a:schemeClr val="bg2">
                    <a:lumMod val="50000"/>
                  </a:schemeClr>
                </a:solidFill>
                <a:latin typeface="Century Gothic" panose="020B0502020202020204" pitchFamily="34" charset="0"/>
              </a:rPr>
              <a:t>▪ Jugendparlamentarier </a:t>
            </a:r>
            <a:r>
              <a:rPr lang="de-DE" dirty="0"/>
              <a:t>	</a:t>
            </a:r>
            <a:endParaRPr lang="de-DE" dirty="0" smtClean="0"/>
          </a:p>
          <a:p>
            <a:pPr algn="l"/>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sollte ich gewählt werden?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war die letzten beiden Jahre bereits Mitglied im Jugendparlament. Sollte ich erneut gewählt werden, werde ich mich deshalb umso besser für Euch einsetzen können</a:t>
            </a:r>
            <a:r>
              <a:rPr lang="de-DE" dirty="0">
                <a:solidFill>
                  <a:schemeClr val="bg2">
                    <a:lumMod val="50000"/>
                  </a:schemeClr>
                </a:solidFill>
              </a:rPr>
              <a:t>. 	</a:t>
            </a:r>
            <a:endParaRPr lang="de-DE" dirty="0" smtClean="0">
              <a:solidFill>
                <a:schemeClr val="bg2">
                  <a:lumMod val="50000"/>
                </a:schemeClr>
              </a:solidFill>
            </a:endParaRPr>
          </a:p>
          <a:p>
            <a:pPr algn="l"/>
            <a:endParaRPr lang="de-DE" dirty="0"/>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dirty="0"/>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werde weiterhin dafür kämpfen, dass alle Schülerinnen und Schüler kostenlos Bus fahren können. </a:t>
            </a:r>
          </a:p>
          <a:p>
            <a:pPr algn="l"/>
            <a:r>
              <a:rPr lang="de-DE" sz="1600" dirty="0">
                <a:solidFill>
                  <a:schemeClr val="bg2">
                    <a:lumMod val="50000"/>
                  </a:schemeClr>
                </a:solidFill>
                <a:latin typeface="Century Gothic" panose="020B0502020202020204" pitchFamily="34" charset="0"/>
              </a:rPr>
              <a:t>Zudem muss der Ungerechtigkeit ein Ende bereitet werden, dass umliegende Dörfer – etwa Klein </a:t>
            </a:r>
            <a:r>
              <a:rPr lang="de-DE" sz="1600" dirty="0" err="1">
                <a:solidFill>
                  <a:schemeClr val="bg2">
                    <a:lumMod val="50000"/>
                  </a:schemeClr>
                </a:solidFill>
                <a:latin typeface="Century Gothic" panose="020B0502020202020204" pitchFamily="34" charset="0"/>
              </a:rPr>
              <a:t>Lengden</a:t>
            </a:r>
            <a:r>
              <a:rPr lang="de-DE" sz="1600" dirty="0">
                <a:solidFill>
                  <a:schemeClr val="bg2">
                    <a:lumMod val="50000"/>
                  </a:schemeClr>
                </a:solidFill>
                <a:latin typeface="Century Gothic" panose="020B0502020202020204" pitchFamily="34" charset="0"/>
              </a:rPr>
              <a:t> oder </a:t>
            </a:r>
            <a:r>
              <a:rPr lang="de-DE" sz="1600" dirty="0" err="1">
                <a:solidFill>
                  <a:schemeClr val="bg2">
                    <a:lumMod val="50000"/>
                  </a:schemeClr>
                </a:solidFill>
                <a:latin typeface="Century Gothic" panose="020B0502020202020204" pitchFamily="34" charset="0"/>
              </a:rPr>
              <a:t>Diemarden</a:t>
            </a:r>
            <a:r>
              <a:rPr lang="de-DE" sz="1600" dirty="0">
                <a:solidFill>
                  <a:schemeClr val="bg2">
                    <a:lumMod val="50000"/>
                  </a:schemeClr>
                </a:solidFill>
                <a:latin typeface="Century Gothic" panose="020B0502020202020204" pitchFamily="34" charset="0"/>
              </a:rPr>
              <a:t> – nicht an den Stadtbus angeschlossen sind. </a:t>
            </a:r>
            <a:r>
              <a:rPr lang="de-DE" dirty="0"/>
              <a:t>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MPG Göttingen</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17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noProof="0" dirty="0" smtClean="0">
                      <a:solidFill>
                        <a:srgbClr val="FFFFFF"/>
                      </a:solidFill>
                      <a:latin typeface="Century Gothic" panose="020F0302020204030204"/>
                    </a:rPr>
                    <a:t>Lukas Kramer</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 y="0"/>
            <a:ext cx="2222128" cy="2622617"/>
          </a:xfrm>
          <a:prstGeom prst="rect">
            <a:avLst/>
          </a:prstGeom>
        </p:spPr>
      </p:pic>
    </p:spTree>
    <p:extLst>
      <p:ext uri="{BB962C8B-B14F-4D97-AF65-F5344CB8AC3E}">
        <p14:creationId xmlns:p14="http://schemas.microsoft.com/office/powerpoint/2010/main" val="95719081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2295" y="529"/>
            <a:ext cx="8993505" cy="6775705"/>
          </a:xfrm>
        </p:spPr>
        <p:txBody>
          <a:bodyPr>
            <a:noAutofit/>
          </a:bodyPr>
          <a:lstStyle/>
          <a:p>
            <a:pPr algn="l">
              <a:lnSpc>
                <a:spcPct val="100000"/>
              </a:lnSpc>
              <a:spcAft>
                <a:spcPts val="0"/>
              </a:spcAft>
            </a:pP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endParaRPr lang="de-DE" sz="14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342900" lvl="0" indent="-342900" algn="l">
              <a:buFont typeface="+mj-lt"/>
              <a:buAutoNum type="arabicPeriod"/>
            </a:pPr>
            <a:r>
              <a:rPr lang="de-DE" sz="1400" dirty="0">
                <a:solidFill>
                  <a:schemeClr val="bg2">
                    <a:lumMod val="50000"/>
                  </a:schemeClr>
                </a:solidFill>
                <a:latin typeface="Century Gothic" panose="020B0502020202020204" pitchFamily="34" charset="0"/>
              </a:rPr>
              <a:t> Die FKG Schulzeitung Kleingedrucktes</a:t>
            </a:r>
          </a:p>
          <a:p>
            <a:pPr marL="342900" lvl="0" indent="-342900" algn="l">
              <a:buFont typeface="+mj-lt"/>
              <a:buAutoNum type="arabicPeriod"/>
            </a:pPr>
            <a:r>
              <a:rPr lang="de-DE" sz="1400" dirty="0">
                <a:solidFill>
                  <a:schemeClr val="bg2">
                    <a:lumMod val="50000"/>
                  </a:schemeClr>
                </a:solidFill>
                <a:latin typeface="Century Gothic" panose="020B0502020202020204" pitchFamily="34" charset="0"/>
              </a:rPr>
              <a:t> Die FKG-Schülerbücherei</a:t>
            </a:r>
          </a:p>
          <a:p>
            <a:pPr marL="342900" lvl="0" indent="-342900" algn="l">
              <a:buFont typeface="+mj-lt"/>
              <a:buAutoNum type="arabicPeriod"/>
            </a:pPr>
            <a:r>
              <a:rPr lang="de-DE" sz="1400" dirty="0">
                <a:solidFill>
                  <a:schemeClr val="bg2">
                    <a:lumMod val="50000"/>
                  </a:schemeClr>
                </a:solidFill>
                <a:latin typeface="Century Gothic" panose="020B0502020202020204" pitchFamily="34" charset="0"/>
              </a:rPr>
              <a:t> Die DLRG Ortsgruppe Göttingen e.V.</a:t>
            </a:r>
          </a:p>
          <a:p>
            <a:pPr marL="342900" lvl="0" indent="-342900" algn="l">
              <a:buFont typeface="+mj-lt"/>
              <a:buAutoNum type="arabicPeriod"/>
            </a:pPr>
            <a:r>
              <a:rPr lang="de-DE" sz="1400" dirty="0">
                <a:solidFill>
                  <a:schemeClr val="bg2">
                    <a:lumMod val="50000"/>
                  </a:schemeClr>
                </a:solidFill>
                <a:latin typeface="Century Gothic" panose="020B0502020202020204" pitchFamily="34" charset="0"/>
              </a:rPr>
              <a:t> Die Eisenbahnfreunde Göttingen e.V. </a:t>
            </a:r>
            <a:r>
              <a:rPr lang="de-DE" sz="1400" dirty="0">
                <a:solidFill>
                  <a:schemeClr val="bg2">
                    <a:lumMod val="50000"/>
                  </a:schemeClr>
                </a:solidFill>
              </a:rPr>
              <a:t> </a:t>
            </a:r>
          </a:p>
          <a:p>
            <a:pPr algn="l">
              <a:lnSpc>
                <a:spcPct val="100000"/>
              </a:lnSpc>
              <a:spcAft>
                <a:spcPts val="0"/>
              </a:spcAft>
            </a:pP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a:t>
            </a: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dieser </a:t>
            </a: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Form: </a:t>
            </a:r>
            <a:endParaRPr lang="de-DE" sz="14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400" dirty="0">
                <a:solidFill>
                  <a:schemeClr val="bg2">
                    <a:lumMod val="50000"/>
                  </a:schemeClr>
                </a:solidFill>
                <a:latin typeface="Century Gothic" panose="020B0502020202020204" pitchFamily="34" charset="0"/>
              </a:rPr>
              <a:t>Durch die Mitgliedschaft in der Schülerzeitung ist es mit möglich über spannende Themen zu berichten und die Schulgemeinschaft über diese zu informieren. </a:t>
            </a:r>
          </a:p>
          <a:p>
            <a:pPr algn="l"/>
            <a:r>
              <a:rPr lang="de-DE" sz="1400" dirty="0">
                <a:solidFill>
                  <a:schemeClr val="bg2">
                    <a:lumMod val="50000"/>
                  </a:schemeClr>
                </a:solidFill>
                <a:latin typeface="Century Gothic" panose="020B0502020202020204" pitchFamily="34" charset="0"/>
              </a:rPr>
              <a:t>Als Mitglied der DLRG ist es mein Ziel meine Rettungsschwimmer Ausbildung abzuschließen, um später anderen in Notsituationen helfen zu können</a:t>
            </a:r>
            <a:r>
              <a:rPr lang="de-DE" sz="1400" dirty="0" smtClean="0">
                <a:solidFill>
                  <a:schemeClr val="bg2">
                    <a:lumMod val="50000"/>
                  </a:schemeClr>
                </a:solidFill>
                <a:latin typeface="Century Gothic" panose="020B0502020202020204" pitchFamily="34" charset="0"/>
              </a:rPr>
              <a:t>.</a:t>
            </a:r>
            <a:endParaRPr lang="de-DE" sz="1400" dirty="0">
              <a:solidFill>
                <a:schemeClr val="bg2">
                  <a:lumMod val="50000"/>
                </a:schemeClr>
              </a:solidFill>
              <a:latin typeface="Century Gothic" panose="020B0502020202020204" pitchFamily="34" charset="0"/>
            </a:endParaRPr>
          </a:p>
          <a:p>
            <a:pPr algn="l"/>
            <a:r>
              <a:rPr lang="de-DE" sz="1400" dirty="0">
                <a:solidFill>
                  <a:schemeClr val="bg2">
                    <a:lumMod val="50000"/>
                  </a:schemeClr>
                </a:solidFill>
                <a:latin typeface="Century Gothic" panose="020B0502020202020204" pitchFamily="34" charset="0"/>
              </a:rPr>
              <a:t>Die Mitgliedschaft bei den Eisenbahnfreunden bedeutet mir viel, da mir ein Austausch zwischen </a:t>
            </a:r>
            <a:r>
              <a:rPr lang="de-DE" sz="1400" dirty="0" smtClean="0">
                <a:solidFill>
                  <a:schemeClr val="bg2">
                    <a:lumMod val="50000"/>
                  </a:schemeClr>
                </a:solidFill>
                <a:latin typeface="Century Gothic" panose="020B0502020202020204" pitchFamily="34" charset="0"/>
              </a:rPr>
              <a:t>Alt </a:t>
            </a:r>
            <a:r>
              <a:rPr lang="de-DE" sz="1400" dirty="0">
                <a:solidFill>
                  <a:schemeClr val="bg2">
                    <a:lumMod val="50000"/>
                  </a:schemeClr>
                </a:solidFill>
                <a:latin typeface="Century Gothic" panose="020B0502020202020204" pitchFamily="34" charset="0"/>
              </a:rPr>
              <a:t>und </a:t>
            </a:r>
            <a:r>
              <a:rPr lang="de-DE" sz="1400" dirty="0" smtClean="0">
                <a:solidFill>
                  <a:schemeClr val="bg2">
                    <a:lumMod val="50000"/>
                  </a:schemeClr>
                </a:solidFill>
                <a:latin typeface="Century Gothic" panose="020B0502020202020204" pitchFamily="34" charset="0"/>
              </a:rPr>
              <a:t>Jung </a:t>
            </a:r>
            <a:r>
              <a:rPr lang="de-DE" sz="1400" dirty="0">
                <a:solidFill>
                  <a:schemeClr val="bg2">
                    <a:lumMod val="50000"/>
                  </a:schemeClr>
                </a:solidFill>
                <a:latin typeface="Century Gothic" panose="020B0502020202020204" pitchFamily="34" charset="0"/>
              </a:rPr>
              <a:t>wichtig ist und man gemeinsam viel voneinander lernen kann.  </a:t>
            </a:r>
            <a:endParaRPr lang="de-DE" sz="14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endParaRPr lang="de-DE" sz="14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lvl="0" algn="l"/>
            <a:r>
              <a:rPr lang="de-DE" sz="1400" dirty="0">
                <a:solidFill>
                  <a:schemeClr val="bg2">
                    <a:lumMod val="50000"/>
                  </a:schemeClr>
                </a:solidFill>
                <a:latin typeface="Century Gothic" panose="020B0502020202020204" pitchFamily="34" charset="0"/>
              </a:rPr>
              <a:t>Ich möchte Verantwortung für mein Umfeld übernehmen und die Möglichkeit </a:t>
            </a:r>
            <a:r>
              <a:rPr lang="de-DE" sz="1400" dirty="0" smtClean="0">
                <a:solidFill>
                  <a:schemeClr val="bg2">
                    <a:lumMod val="50000"/>
                  </a:schemeClr>
                </a:solidFill>
                <a:latin typeface="Century Gothic" panose="020B0502020202020204" pitchFamily="34" charset="0"/>
              </a:rPr>
              <a:t>haben, </a:t>
            </a:r>
            <a:r>
              <a:rPr lang="de-DE" sz="1400" dirty="0">
                <a:solidFill>
                  <a:schemeClr val="bg2">
                    <a:lumMod val="50000"/>
                  </a:schemeClr>
                </a:solidFill>
                <a:latin typeface="Century Gothic" panose="020B0502020202020204" pitchFamily="34" charset="0"/>
              </a:rPr>
              <a:t>mich für Themen, welche uns Jugendliche betreffen, aktiv einzubringen</a:t>
            </a:r>
            <a:r>
              <a:rPr lang="de-DE" sz="1400" dirty="0" smtClean="0">
                <a:solidFill>
                  <a:schemeClr val="bg2">
                    <a:lumMod val="50000"/>
                  </a:schemeClr>
                </a:solidFill>
              </a:rPr>
              <a:t>.</a:t>
            </a:r>
            <a:endParaRPr lang="de-DE" sz="14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4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lvl="0" indent="-285750" algn="l">
              <a:buFont typeface="Arial" panose="020B0604020202020204" pitchFamily="34" charset="0"/>
              <a:buChar char="•"/>
            </a:pPr>
            <a:r>
              <a:rPr lang="de-DE" sz="1400" dirty="0">
                <a:solidFill>
                  <a:schemeClr val="bg2">
                    <a:lumMod val="50000"/>
                  </a:schemeClr>
                </a:solidFill>
                <a:latin typeface="Century Gothic" panose="020B0502020202020204" pitchFamily="34" charset="0"/>
              </a:rPr>
              <a:t>Digitalisierung an Göttinger Schulen</a:t>
            </a:r>
          </a:p>
          <a:p>
            <a:pPr marL="285750" lvl="0" indent="-285750" algn="l">
              <a:buFont typeface="Arial" panose="020B0604020202020204" pitchFamily="34" charset="0"/>
              <a:buChar char="•"/>
            </a:pPr>
            <a:r>
              <a:rPr lang="de-DE" sz="1400" dirty="0">
                <a:solidFill>
                  <a:schemeClr val="bg2">
                    <a:lumMod val="50000"/>
                  </a:schemeClr>
                </a:solidFill>
                <a:latin typeface="Century Gothic" panose="020B0502020202020204" pitchFamily="34" charset="0"/>
              </a:rPr>
              <a:t>kostenloser ÖPNV für alle Schüler*innen und Auszubildenden</a:t>
            </a:r>
          </a:p>
          <a:p>
            <a:pPr marL="285750" lvl="0" indent="-285750" algn="l">
              <a:buFont typeface="Arial" panose="020B0604020202020204" pitchFamily="34" charset="0"/>
              <a:buChar char="•"/>
            </a:pPr>
            <a:r>
              <a:rPr lang="de-DE" sz="1400" dirty="0">
                <a:solidFill>
                  <a:schemeClr val="bg2">
                    <a:lumMod val="50000"/>
                  </a:schemeClr>
                </a:solidFill>
                <a:latin typeface="Century Gothic" panose="020B0502020202020204" pitchFamily="34" charset="0"/>
              </a:rPr>
              <a:t>Schaffung einer für Jugendliche attraktivere Innenstadt</a:t>
            </a:r>
          </a:p>
          <a:p>
            <a:pPr marL="285750" lvl="0" indent="-285750" algn="l">
              <a:buFont typeface="Arial" panose="020B0604020202020204" pitchFamily="34" charset="0"/>
              <a:buChar char="•"/>
            </a:pPr>
            <a:r>
              <a:rPr lang="de-DE" sz="1400" dirty="0">
                <a:solidFill>
                  <a:schemeClr val="bg2">
                    <a:lumMod val="50000"/>
                  </a:schemeClr>
                </a:solidFill>
                <a:latin typeface="Century Gothic" panose="020B0502020202020204" pitchFamily="34" charset="0"/>
              </a:rPr>
              <a:t>kostenlose, möglichst sichere Fahrradstellplätze an Schulen, Sportstätten und in der Stadt</a:t>
            </a:r>
          </a:p>
          <a:p>
            <a:pPr marL="285750" lvl="0" indent="-285750" algn="l">
              <a:buFont typeface="Arial" panose="020B0604020202020204" pitchFamily="34" charset="0"/>
              <a:buChar char="•"/>
            </a:pPr>
            <a:r>
              <a:rPr lang="de-DE" sz="1400" dirty="0">
                <a:solidFill>
                  <a:schemeClr val="bg2">
                    <a:lumMod val="50000"/>
                  </a:schemeClr>
                </a:solidFill>
                <a:latin typeface="Century Gothic" panose="020B0502020202020204" pitchFamily="34" charset="0"/>
              </a:rPr>
              <a:t>bessere Anbindung der umliegenden Dörfer an die Stadt Göttingen</a:t>
            </a:r>
          </a:p>
          <a:p>
            <a:pPr marL="285750" lvl="0" indent="-285750" algn="l">
              <a:buFont typeface="Arial" panose="020B0604020202020204" pitchFamily="34" charset="0"/>
              <a:buChar char="•"/>
            </a:pPr>
            <a:r>
              <a:rPr lang="de-DE" sz="1400" dirty="0">
                <a:solidFill>
                  <a:schemeClr val="bg2">
                    <a:lumMod val="50000"/>
                  </a:schemeClr>
                </a:solidFill>
                <a:latin typeface="Century Gothic" panose="020B0502020202020204" pitchFamily="34" charset="0"/>
              </a:rPr>
              <a:t>Ausbau regenerativer Energiequellen auf städtischen Gebäuden wie z.B. Schulen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FKG Göttingen</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15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smtClean="0">
                      <a:solidFill>
                        <a:srgbClr val="FFFFFF"/>
                      </a:solidFill>
                      <a:latin typeface="Century Gothic" panose="020F0302020204030204"/>
                    </a:rPr>
                    <a:t>Marlon Maue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6"/>
            <a:ext cx="2217365" cy="2362873"/>
          </a:xfrm>
          <a:prstGeom prst="rect">
            <a:avLst/>
          </a:prstGeom>
        </p:spPr>
      </p:pic>
    </p:spTree>
    <p:extLst>
      <p:ext uri="{BB962C8B-B14F-4D97-AF65-F5344CB8AC3E}">
        <p14:creationId xmlns:p14="http://schemas.microsoft.com/office/powerpoint/2010/main" val="3105597641"/>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100" dirty="0"/>
          </a:p>
          <a:p>
            <a:pPr algn="l"/>
            <a:r>
              <a:rPr lang="de-DE" sz="1100" dirty="0">
                <a:solidFill>
                  <a:schemeClr val="bg2">
                    <a:lumMod val="50000"/>
                  </a:schemeClr>
                </a:solidFill>
                <a:latin typeface="Century Gothic" panose="020B0502020202020204" pitchFamily="34" charset="0"/>
              </a:rPr>
              <a:t>Die </a:t>
            </a:r>
            <a:r>
              <a:rPr lang="de-DE" sz="1100" b="1" dirty="0">
                <a:solidFill>
                  <a:schemeClr val="bg2">
                    <a:lumMod val="50000"/>
                  </a:schemeClr>
                </a:solidFill>
                <a:latin typeface="Century Gothic" panose="020B0502020202020204" pitchFamily="34" charset="0"/>
              </a:rPr>
              <a:t>Interessen der Jugendlichen in Göttingen und Niedersachsen</a:t>
            </a:r>
            <a:r>
              <a:rPr lang="de-DE" sz="1100" dirty="0">
                <a:solidFill>
                  <a:schemeClr val="bg2">
                    <a:lumMod val="50000"/>
                  </a:schemeClr>
                </a:solidFill>
                <a:latin typeface="Century Gothic" panose="020B0502020202020204" pitchFamily="34" charset="0"/>
              </a:rPr>
              <a:t>, vor allem für </a:t>
            </a:r>
            <a:r>
              <a:rPr lang="de-DE" sz="1100" b="1" dirty="0">
                <a:solidFill>
                  <a:schemeClr val="bg2">
                    <a:lumMod val="50000"/>
                  </a:schemeClr>
                </a:solidFill>
                <a:latin typeface="Century Gothic" panose="020B0502020202020204" pitchFamily="34" charset="0"/>
              </a:rPr>
              <a:t>kostenlose Busfahrkarten ab der elften Klasse</a:t>
            </a:r>
            <a:r>
              <a:rPr lang="de-DE" sz="1100" dirty="0">
                <a:solidFill>
                  <a:schemeClr val="bg2">
                    <a:lumMod val="50000"/>
                  </a:schemeClr>
                </a:solidFill>
                <a:latin typeface="Century Gothic" panose="020B0502020202020204" pitchFamily="34" charset="0"/>
              </a:rPr>
              <a:t>. Außerdem setze ich mich für die </a:t>
            </a:r>
            <a:r>
              <a:rPr lang="de-DE" sz="1100" b="1" dirty="0">
                <a:solidFill>
                  <a:schemeClr val="bg2">
                    <a:lumMod val="50000"/>
                  </a:schemeClr>
                </a:solidFill>
                <a:latin typeface="Century Gothic" panose="020B0502020202020204" pitchFamily="34" charset="0"/>
              </a:rPr>
              <a:t>klimafreundliche Transformation</a:t>
            </a:r>
            <a:r>
              <a:rPr lang="de-DE" sz="1100" dirty="0">
                <a:solidFill>
                  <a:schemeClr val="bg2">
                    <a:lumMod val="50000"/>
                  </a:schemeClr>
                </a:solidFill>
                <a:latin typeface="Century Gothic" panose="020B0502020202020204" pitchFamily="34" charset="0"/>
              </a:rPr>
              <a:t> unserer Stadt ein</a:t>
            </a:r>
            <a:r>
              <a:rPr lang="de-DE" sz="1100" dirty="0" smtClean="0">
                <a:solidFill>
                  <a:schemeClr val="bg2">
                    <a:lumMod val="50000"/>
                  </a:schemeClr>
                </a:solidFill>
                <a:latin typeface="Century Gothic" panose="020B0502020202020204" pitchFamily="34" charset="0"/>
              </a:rPr>
              <a:t>.</a:t>
            </a:r>
            <a:endParaRPr lang="de-DE" sz="1100" dirty="0">
              <a:solidFill>
                <a:schemeClr val="bg2">
                  <a:lumMod val="50000"/>
                </a:schemeClr>
              </a:solidFill>
              <a:latin typeface="Century Gothic" panose="020B0502020202020204" pitchFamily="34" charset="0"/>
            </a:endParaRPr>
          </a:p>
          <a:p>
            <a:pPr algn="l"/>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10000"/>
              </a:lnSpc>
              <a:spcAft>
                <a:spcPts val="0"/>
              </a:spcAft>
            </a:pP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Als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Mitglied des Jugendparlaments </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engagiere ich mich nicht nur im </a:t>
            </a:r>
            <a:r>
              <a:rPr lang="de-DE" sz="1100"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JuPa</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sondern auch als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stellvertretender Sprecher im niedersächsischen Dachverband der Kinder- und Jugendbeteiligungsgremien (NDJ)</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a:t>
            </a:r>
          </a:p>
          <a:p>
            <a:pPr algn="l">
              <a:lnSpc>
                <a:spcPct val="110000"/>
              </a:lnSpc>
              <a:spcAft>
                <a:spcPts val="0"/>
              </a:spcAft>
            </a:pP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Mein Mandat im Jugendparlament hat es mir außerdem ermöglicht,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Mitglied im Göttinger Klimabeirat</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zu werden, einem beratenden Gremium, das sich für die Einhaltung der Klimaziele einsetzt. </a:t>
            </a:r>
          </a:p>
          <a:p>
            <a:pPr algn="l">
              <a:lnSpc>
                <a:spcPct val="110000"/>
              </a:lnSpc>
              <a:spcAft>
                <a:spcPts val="0"/>
              </a:spcAft>
            </a:pP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Darüber hinaus bin ich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Mitgründer des Vereins Freie Fahrt Niedersachsen e.V. </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(Instagram: @</a:t>
            </a:r>
            <a:r>
              <a:rPr lang="de-DE" sz="1100"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freiefahrt.nds</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der sich für eine klima- und mobilitätsgerechte Zukunft starkmacht, zum Beispiel durch unsere Petition, die sich an den niedersächsischen Landtag richtet. (http://www.openpetition.de/freiefahrtnds</a:t>
            </a:r>
            <a:r>
              <a:rPr lang="de-DE" sz="11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100" dirty="0">
                <a:solidFill>
                  <a:schemeClr val="bg2">
                    <a:lumMod val="50000"/>
                  </a:schemeClr>
                </a:solidFill>
                <a:latin typeface="Century Gothic" panose="020B0502020202020204" pitchFamily="34" charset="0"/>
              </a:rPr>
              <a:t>In meiner Freizeit spiele ich </a:t>
            </a:r>
            <a:r>
              <a:rPr lang="de-DE" sz="1100" b="1" dirty="0">
                <a:solidFill>
                  <a:schemeClr val="bg2">
                    <a:lumMod val="50000"/>
                  </a:schemeClr>
                </a:solidFill>
                <a:latin typeface="Century Gothic" panose="020B0502020202020204" pitchFamily="34" charset="0"/>
              </a:rPr>
              <a:t>Tennis</a:t>
            </a:r>
            <a:r>
              <a:rPr lang="de-DE" sz="1100" dirty="0">
                <a:solidFill>
                  <a:schemeClr val="bg2">
                    <a:lumMod val="50000"/>
                  </a:schemeClr>
                </a:solidFill>
                <a:latin typeface="Century Gothic" panose="020B0502020202020204" pitchFamily="34" charset="0"/>
              </a:rPr>
              <a:t> und </a:t>
            </a:r>
            <a:r>
              <a:rPr lang="de-DE" sz="1100" b="1" dirty="0">
                <a:solidFill>
                  <a:schemeClr val="bg2">
                    <a:lumMod val="50000"/>
                  </a:schemeClr>
                </a:solidFill>
                <a:latin typeface="Century Gothic" panose="020B0502020202020204" pitchFamily="34" charset="0"/>
              </a:rPr>
              <a:t>Geige</a:t>
            </a:r>
            <a:r>
              <a:rPr lang="de-DE" sz="1100" dirty="0">
                <a:solidFill>
                  <a:schemeClr val="bg2">
                    <a:lumMod val="50000"/>
                  </a:schemeClr>
                </a:solidFill>
                <a:latin typeface="Century Gothic" panose="020B0502020202020204" pitchFamily="34" charset="0"/>
              </a:rPr>
              <a:t>. Außerdem lese ich gerne und höre viel Musik.</a:t>
            </a:r>
          </a:p>
          <a:p>
            <a:pPr algn="l">
              <a:lnSpc>
                <a:spcPct val="100000"/>
              </a:lnSpc>
              <a:spcAft>
                <a:spcPts val="0"/>
              </a:spcAft>
            </a:pP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100" dirty="0">
                <a:solidFill>
                  <a:schemeClr val="bg2">
                    <a:lumMod val="50000"/>
                  </a:schemeClr>
                </a:solidFill>
                <a:latin typeface="Century Gothic" panose="020B0502020202020204" pitchFamily="34" charset="0"/>
              </a:rPr>
              <a:t>Die Erfahrungen, die ich in meiner ereignisreichen ersten Amtszeit gesammelt habe, möchte ich gerne ein zweites Mal einsetzen. Ich freue mich sehr, wenn ihr mir eure Stimme gebt und ich die Arbeit der vergangenen Legislaturperiode fortführen und das </a:t>
            </a:r>
            <a:r>
              <a:rPr lang="de-DE" sz="1100" dirty="0" err="1">
                <a:solidFill>
                  <a:schemeClr val="bg2">
                    <a:lumMod val="50000"/>
                  </a:schemeClr>
                </a:solidFill>
                <a:latin typeface="Century Gothic" panose="020B0502020202020204" pitchFamily="34" charset="0"/>
              </a:rPr>
              <a:t>JuPa</a:t>
            </a:r>
            <a:r>
              <a:rPr lang="de-DE" sz="1100" dirty="0">
                <a:solidFill>
                  <a:schemeClr val="bg2">
                    <a:lumMod val="50000"/>
                  </a:schemeClr>
                </a:solidFill>
                <a:latin typeface="Century Gothic" panose="020B0502020202020204" pitchFamily="34" charset="0"/>
              </a:rPr>
              <a:t> produktiver, offener und vielfältiger gestalten darf.</a:t>
            </a:r>
          </a:p>
          <a:p>
            <a:pPr algn="l"/>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möchte ich mich im Jugendparlament einsetzen:</a:t>
            </a:r>
          </a:p>
          <a:p>
            <a:pPr algn="l">
              <a:lnSpc>
                <a:spcPct val="110000"/>
              </a:lnSpc>
              <a:spcAft>
                <a:spcPts val="0"/>
              </a:spcAft>
            </a:pP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Aus meiner Sicht sollte das </a:t>
            </a:r>
            <a:r>
              <a:rPr lang="de-DE" sz="1100"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JuPa</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die Beteiligung aller Jugendlichen in Göttingen ermöglichen. Darum setze mich für regelmäßige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Foren an den weiterführenden Schulen</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ein, bei denen das </a:t>
            </a:r>
            <a:r>
              <a:rPr lang="de-DE" sz="1100"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JuPa</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über seine Arbeit informiert und Schülerinnen und Schüler thematische Impulse für die Arbeit des </a:t>
            </a:r>
            <a:r>
              <a:rPr lang="de-DE" sz="1100"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JuPas</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setzen können. </a:t>
            </a:r>
          </a:p>
          <a:p>
            <a:pPr algn="l">
              <a:lnSpc>
                <a:spcPct val="110000"/>
              </a:lnSpc>
              <a:spcAft>
                <a:spcPts val="0"/>
              </a:spcAft>
            </a:pP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Außerdem ist mir der engere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Austausch zwischen dem </a:t>
            </a:r>
            <a:r>
              <a:rPr lang="de-DE" sz="1100" b="1"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JuPa</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und den Fraktionen des Stadtrats</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wichtig. Mit den Ratsfraktionen sollen künftig noch mehr Anträge für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digitalisierte Schulen, Klimaschutz und besseren Radverkehr und ÖPNV</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erarbeitet werden. </a:t>
            </a:r>
          </a:p>
          <a:p>
            <a:pPr algn="l">
              <a:lnSpc>
                <a:spcPct val="110000"/>
              </a:lnSpc>
              <a:spcAft>
                <a:spcPts val="0"/>
              </a:spcAft>
            </a:pP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Im NDJ will ich neben der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Vernetzung von niedersächsischen Jugendparlamenten</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die </a:t>
            </a:r>
            <a:r>
              <a:rPr lang="de-DE" sz="1100" b="1"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Erarbeitung von Unterrichtsmaterialien</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zu </a:t>
            </a:r>
            <a:r>
              <a:rPr lang="de-DE" sz="1100"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JuPas</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in Kooperation mit dem Kultusministerium vorantreiben, um die Rolle der </a:t>
            </a:r>
            <a:r>
              <a:rPr lang="de-DE" sz="1100" dirty="0" err="1">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JuPas</a:t>
            </a:r>
            <a:r>
              <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 in der niedersächsischen Jugendbeteiligung weiter zu verfestigen. </a:t>
            </a:r>
          </a:p>
          <a:p>
            <a:pPr algn="l"/>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Die Beschaffung kostenloser </a:t>
            </a:r>
            <a:r>
              <a:rPr lang="de-DE" sz="1100" b="1"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Busfahrkarten für die Oberstufe und BBS </a:t>
            </a:r>
            <a:r>
              <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bleibt mir eine Herzensangelegenheit. Auch in der kommenden Legislaturperiode will ich im Jugendparlament alle uns zur Verfügung stehenden Mittel zur Lösung dieses Problems nutzen und bis dahin vergünstigte Bustickets für Oberstufe und BBS aktiv unterstützen.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Massimo </a:t>
                  </a:r>
                  <a:r>
                    <a:rPr lang="de-DE" kern="0" dirty="0" err="1" smtClean="0">
                      <a:solidFill>
                        <a:srgbClr val="FFFFFF"/>
                      </a:solidFill>
                      <a:latin typeface="Century Gothic" panose="020F0302020204030204"/>
                    </a:rPr>
                    <a:t>Visvanath</a:t>
                  </a:r>
                  <a:r>
                    <a:rPr lang="de-DE" kern="0" dirty="0" smtClean="0">
                      <a:solidFill>
                        <a:srgbClr val="FFFFFF"/>
                      </a:solidFill>
                      <a:latin typeface="Century Gothic" panose="020F0302020204030204"/>
                    </a:rPr>
                    <a:t>-Roberts</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221220" cy="2606040"/>
          </a:xfrm>
          <a:prstGeom prst="rect">
            <a:avLst/>
          </a:prstGeom>
        </p:spPr>
      </p:pic>
    </p:spTree>
    <p:extLst>
      <p:ext uri="{BB962C8B-B14F-4D97-AF65-F5344CB8AC3E}">
        <p14:creationId xmlns:p14="http://schemas.microsoft.com/office/powerpoint/2010/main" val="2284507388"/>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400" dirty="0">
                <a:solidFill>
                  <a:schemeClr val="bg2">
                    <a:lumMod val="50000"/>
                  </a:schemeClr>
                </a:solidFill>
                <a:latin typeface="Century Gothic" panose="020B0502020202020204" pitchFamily="34" charset="0"/>
              </a:rPr>
              <a:t>Ich war schon in der Grundschule immer gerne Klassensprecherin und habe mich für 'Schwächere' eingesetzt. An meiner jetzigen Schule und in unserer Kirchengemeinde bin ich ebenfalls aktiv.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400" dirty="0">
                <a:solidFill>
                  <a:schemeClr val="bg2">
                    <a:lumMod val="50000"/>
                  </a:schemeClr>
                </a:solidFill>
                <a:latin typeface="Century Gothic" panose="020B0502020202020204" pitchFamily="34" charset="0"/>
              </a:rPr>
              <a:t>Ich bin in der Schülervertretung, bin Jahrgangssprecherin und im Schulvorstand. Ab Mai bin ich dann Schulsprecherin. Ich helfe bei der Kinder- und Jugendarbeit in unserer Kirchengemeinde, war bei Freizeiten als Teamer dabei</a:t>
            </a:r>
            <a:r>
              <a:rPr lang="de-DE" sz="1400" dirty="0" smtClean="0">
                <a:solidFill>
                  <a:schemeClr val="bg2">
                    <a:lumMod val="50000"/>
                  </a:schemeClr>
                </a:solidFill>
                <a:latin typeface="Century Gothic" panose="020B0502020202020204" pitchFamily="34" charset="0"/>
              </a:rPr>
              <a:t>.</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400" dirty="0">
                <a:solidFill>
                  <a:schemeClr val="bg2">
                    <a:lumMod val="50000"/>
                  </a:schemeClr>
                </a:solidFill>
                <a:latin typeface="Century Gothic" panose="020B0502020202020204" pitchFamily="34" charset="0"/>
              </a:rPr>
              <a:t>ich möchte mitreden, mit entscheiden über die Interessen/ Belange von Jugendlichen in unserer Stadt. Wer zu Hause auf dem Sofa sitzt und sich über die Gesellschaft und die Politik aufregt, kann keine Veränderung erwarten. Sich zu engagieren heißt auch, die Komfortzone zu verlassen, aktiv zu werden, die Stimme zu erheben. Bei den Demos an denen ich teilgenommen habe, hat es sich sehr gut angefühlt, dass Viele zusammen etwas erreichen können.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400" dirty="0">
                <a:solidFill>
                  <a:schemeClr val="bg2">
                    <a:lumMod val="50000"/>
                  </a:schemeClr>
                </a:solidFill>
                <a:latin typeface="Century Gothic" panose="020B0502020202020204" pitchFamily="34" charset="0"/>
              </a:rPr>
              <a:t>Ich sollte gewählt werden, weil ich durchsetzungsfähig aber trotzdem gerecht bin. </a:t>
            </a:r>
            <a:r>
              <a:rPr lang="de-DE" sz="1400" dirty="0" smtClean="0">
                <a:solidFill>
                  <a:schemeClr val="bg2">
                    <a:lumMod val="50000"/>
                  </a:schemeClr>
                </a:solidFill>
                <a:latin typeface="Century Gothic" panose="020B0502020202020204" pitchFamily="34" charset="0"/>
              </a:rPr>
              <a:t>Ich </a:t>
            </a:r>
            <a:r>
              <a:rPr lang="de-DE" sz="1400" dirty="0">
                <a:solidFill>
                  <a:schemeClr val="bg2">
                    <a:lumMod val="50000"/>
                  </a:schemeClr>
                </a:solidFill>
                <a:latin typeface="Century Gothic" panose="020B0502020202020204" pitchFamily="34" charset="0"/>
              </a:rPr>
              <a:t>fälle nicht gleich ein Urteil, sondern bin interessiert an unterschiedlichen Meinungen. Wenn es drauf ankommt, kann ich meine Meinung sagen und für Dinge einstehen</a:t>
            </a:r>
            <a:r>
              <a:rPr lang="de-DE" sz="1400" dirty="0" smtClean="0">
                <a:solidFill>
                  <a:schemeClr val="bg2">
                    <a:lumMod val="50000"/>
                  </a:schemeClr>
                </a:solidFill>
                <a:latin typeface="Century Gothic" panose="020B0502020202020204" pitchFamily="34" charset="0"/>
              </a:rPr>
              <a:t>.</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400" dirty="0">
                <a:solidFill>
                  <a:schemeClr val="bg2">
                    <a:lumMod val="50000"/>
                  </a:schemeClr>
                </a:solidFill>
                <a:latin typeface="Century Gothic" panose="020B0502020202020204" pitchFamily="34" charset="0"/>
              </a:rPr>
              <a:t>Die Interessen und Belange von Jugendlichen müssen in die Überlegungen und Entscheidungen der Erwachsenen einbezogen werden. Wir müssen uns Gehör verschaffen, denn wir sind die Erwachsenen der Zukunft. Diese Zukunft und die Gegenwart möchte ich aktiv mitgestalten</a:t>
            </a:r>
            <a:r>
              <a:rPr lang="de-DE" sz="1400" dirty="0" smtClean="0">
                <a:solidFill>
                  <a:schemeClr val="bg2">
                    <a:lumMod val="50000"/>
                  </a:schemeClr>
                </a:solidFill>
                <a:latin typeface="Century Gothic" panose="020B0502020202020204" pitchFamily="34" charset="0"/>
              </a:rPr>
              <a:t>. Themen </a:t>
            </a:r>
            <a:r>
              <a:rPr lang="de-DE" sz="1400" dirty="0">
                <a:solidFill>
                  <a:schemeClr val="bg2">
                    <a:lumMod val="50000"/>
                  </a:schemeClr>
                </a:solidFill>
                <a:latin typeface="Century Gothic" panose="020B0502020202020204" pitchFamily="34" charset="0"/>
              </a:rPr>
              <a:t>wie Integration und Chancengleichheit halte ich für sehr wichtig. Aber auch Treffpunkte für Jugendliche in Göttingen und die bessere Busanbindung im Landkreis sind meiner Meinung nach wichtige Themen.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GSG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15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Mathilda </a:t>
                  </a:r>
                  <a:r>
                    <a:rPr lang="de-DE" kern="0" dirty="0" err="1" smtClean="0">
                      <a:solidFill>
                        <a:srgbClr val="FFFFFF"/>
                      </a:solidFill>
                      <a:latin typeface="Century Gothic" panose="020F0302020204030204"/>
                    </a:rPr>
                    <a:t>Märtens</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 y="-12755"/>
            <a:ext cx="2219931" cy="2736542"/>
          </a:xfrm>
          <a:prstGeom prst="rect">
            <a:avLst/>
          </a:prstGeom>
        </p:spPr>
      </p:pic>
    </p:spTree>
    <p:extLst>
      <p:ext uri="{BB962C8B-B14F-4D97-AF65-F5344CB8AC3E}">
        <p14:creationId xmlns:p14="http://schemas.microsoft.com/office/powerpoint/2010/main" val="361406462"/>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Als </a:t>
            </a:r>
            <a:r>
              <a:rPr lang="de-DE" sz="1600" dirty="0">
                <a:solidFill>
                  <a:schemeClr val="bg2">
                    <a:lumMod val="50000"/>
                  </a:schemeClr>
                </a:solidFill>
                <a:latin typeface="Century Gothic" panose="020B0502020202020204" pitchFamily="34" charset="0"/>
              </a:rPr>
              <a:t>Vertreter in Disziplinarkonferenzen an der IGS </a:t>
            </a:r>
            <a:r>
              <a:rPr lang="de-DE" sz="1600" dirty="0" err="1">
                <a:solidFill>
                  <a:schemeClr val="bg2">
                    <a:lumMod val="50000"/>
                  </a:schemeClr>
                </a:solidFill>
                <a:latin typeface="Century Gothic" panose="020B0502020202020204" pitchFamily="34" charset="0"/>
              </a:rPr>
              <a:t>Geismar</a:t>
            </a:r>
            <a:r>
              <a:rPr lang="de-DE" sz="1600" dirty="0">
                <a:solidFill>
                  <a:schemeClr val="bg2">
                    <a:lumMod val="50000"/>
                  </a:schemeClr>
                </a:solidFill>
                <a:latin typeface="Century Gothic" panose="020B0502020202020204" pitchFamily="34" charset="0"/>
              </a:rPr>
              <a:t> für faire </a:t>
            </a:r>
            <a:r>
              <a:rPr lang="de-DE" sz="1600" dirty="0" smtClean="0">
                <a:solidFill>
                  <a:schemeClr val="bg2">
                    <a:lumMod val="50000"/>
                  </a:schemeClr>
                </a:solidFill>
                <a:latin typeface="Century Gothic" panose="020B0502020202020204" pitchFamily="34" charset="0"/>
              </a:rPr>
              <a:t>Entscheidungen</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pPr>
            <a:r>
              <a:rPr lang="de-DE" sz="1600" dirty="0" smtClean="0">
                <a:solidFill>
                  <a:schemeClr val="bg2">
                    <a:lumMod val="50000"/>
                  </a:schemeClr>
                </a:solidFill>
                <a:latin typeface="Century Gothic" panose="020B0502020202020204" pitchFamily="34" charset="0"/>
              </a:rPr>
              <a:t>Falls </a:t>
            </a:r>
            <a:r>
              <a:rPr lang="de-DE" sz="1600" dirty="0">
                <a:solidFill>
                  <a:schemeClr val="bg2">
                    <a:lumMod val="50000"/>
                  </a:schemeClr>
                </a:solidFill>
                <a:latin typeface="Century Gothic" panose="020B0502020202020204" pitchFamily="34" charset="0"/>
              </a:rPr>
              <a:t>es zu einer Disziplinarkonferenz kommt, werde ich zusammen mit anderen Konferenzvertretern eingeladen, mit denen man in der Konferenz reflektiert (auch aus eigener Sicht) was passiert ist. </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Ich finde technische Entwicklung spannend.</a:t>
            </a:r>
          </a:p>
          <a:p>
            <a:pPr algn="l"/>
            <a:r>
              <a:rPr lang="de-DE" sz="1600" dirty="0" smtClean="0">
                <a:solidFill>
                  <a:schemeClr val="bg2">
                    <a:lumMod val="50000"/>
                  </a:schemeClr>
                </a:solidFill>
                <a:latin typeface="Century Gothic" panose="020B0502020202020204" pitchFamily="34" charset="0"/>
              </a:rPr>
              <a:t>Ein harmonisches Miteinander ist mir wichtig.</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r>
              <a:rPr lang="de-DE" sz="1600" dirty="0">
                <a:solidFill>
                  <a:schemeClr val="bg2">
                    <a:lumMod val="50000"/>
                  </a:schemeClr>
                </a:solidFill>
                <a:latin typeface="Century Gothic" panose="020B0502020202020204" pitchFamily="34" charset="0"/>
              </a:rPr>
              <a:t>Weil ich mich für die Rechte von </a:t>
            </a:r>
            <a:r>
              <a:rPr lang="de-DE" sz="1600" dirty="0" err="1">
                <a:solidFill>
                  <a:schemeClr val="bg2">
                    <a:lumMod val="50000"/>
                  </a:schemeClr>
                </a:solidFill>
                <a:latin typeface="Century Gothic" panose="020B0502020202020204" pitchFamily="34" charset="0"/>
              </a:rPr>
              <a:t>Schüler:innen</a:t>
            </a:r>
            <a:r>
              <a:rPr lang="de-DE" sz="1600" dirty="0">
                <a:solidFill>
                  <a:schemeClr val="bg2">
                    <a:lumMod val="50000"/>
                  </a:schemeClr>
                </a:solidFill>
                <a:latin typeface="Century Gothic" panose="020B0502020202020204" pitchFamily="34" charset="0"/>
              </a:rPr>
              <a:t> einsetze</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chemeClr val="bg2">
                    <a:lumMod val="50000"/>
                  </a:schemeClr>
                </a:solidFill>
                <a:latin typeface="Century Gothic" panose="020B0502020202020204" pitchFamily="34" charset="0"/>
              </a:rPr>
              <a:t>Für die Interessen von </a:t>
            </a:r>
            <a:r>
              <a:rPr lang="de-DE" sz="1600" dirty="0" err="1">
                <a:solidFill>
                  <a:schemeClr val="bg2">
                    <a:lumMod val="50000"/>
                  </a:schemeClr>
                </a:solidFill>
                <a:latin typeface="Century Gothic" panose="020B0502020202020204" pitchFamily="34" charset="0"/>
              </a:rPr>
              <a:t>Schüler:innen</a:t>
            </a:r>
            <a:r>
              <a:rPr lang="de-DE" sz="1600" dirty="0">
                <a:solidFill>
                  <a:schemeClr val="bg2">
                    <a:lumMod val="50000"/>
                  </a:schemeClr>
                </a:solidFill>
                <a:latin typeface="Century Gothic" panose="020B0502020202020204" pitchFamily="34" charset="0"/>
              </a:rPr>
              <a:t> in Kultur, Bildung und </a:t>
            </a:r>
            <a:r>
              <a:rPr lang="de-DE" sz="1600" dirty="0" smtClean="0">
                <a:solidFill>
                  <a:schemeClr val="bg2">
                    <a:lumMod val="50000"/>
                  </a:schemeClr>
                </a:solidFill>
                <a:latin typeface="Century Gothic" panose="020B0502020202020204" pitchFamily="34" charset="0"/>
              </a:rPr>
              <a:t>Sozialem.</a:t>
            </a:r>
          </a:p>
          <a:p>
            <a:pPr algn="l"/>
            <a:r>
              <a:rPr lang="de-DE" sz="1600" dirty="0" smtClean="0">
                <a:solidFill>
                  <a:schemeClr val="bg2">
                    <a:lumMod val="50000"/>
                  </a:schemeClr>
                </a:solidFill>
                <a:latin typeface="Century Gothic" panose="020B0502020202020204" pitchFamily="34" charset="0"/>
              </a:rPr>
              <a:t>Kostenfreier </a:t>
            </a:r>
            <a:r>
              <a:rPr lang="de-DE" sz="1600" dirty="0">
                <a:solidFill>
                  <a:schemeClr val="bg2">
                    <a:lumMod val="50000"/>
                  </a:schemeClr>
                </a:solidFill>
                <a:latin typeface="Century Gothic" panose="020B0502020202020204" pitchFamily="34" charset="0"/>
              </a:rPr>
              <a:t>ÖPNV für alle Klassenstufen sowie Verbesserung des Liniennetzes in umliegende Dörfer.</a:t>
            </a:r>
          </a:p>
          <a:p>
            <a:pPr algn="l">
              <a:lnSpc>
                <a:spcPct val="100000"/>
              </a:lnSpc>
              <a:spcBef>
                <a:spcPts val="0"/>
              </a:spcBef>
            </a:pPr>
            <a:endParaRPr lang="de-DE" sz="1600" dirty="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IGS-</a:t>
                  </a:r>
                  <a:r>
                    <a:rPr lang="de-DE" kern="0" dirty="0" err="1" smtClean="0">
                      <a:solidFill>
                        <a:srgbClr val="FFFFFF"/>
                      </a:solidFill>
                      <a:latin typeface="Century Gothic" panose="020F0302020204030204"/>
                    </a:rPr>
                    <a:t>Geismar</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12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smtClean="0">
                      <a:solidFill>
                        <a:srgbClr val="FFFFFF"/>
                      </a:solidFill>
                      <a:latin typeface="Century Gothic" panose="020F0302020204030204"/>
                    </a:rPr>
                    <a:t>Bennet Raabe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 y="0"/>
            <a:ext cx="2230799" cy="2361158"/>
          </a:xfrm>
          <a:prstGeom prst="rect">
            <a:avLst/>
          </a:prstGeom>
        </p:spPr>
      </p:pic>
    </p:spTree>
    <p:extLst>
      <p:ext uri="{BB962C8B-B14F-4D97-AF65-F5344CB8AC3E}">
        <p14:creationId xmlns:p14="http://schemas.microsoft.com/office/powerpoint/2010/main" val="3285539990"/>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p>
          <a:p>
            <a:pPr algn="l"/>
            <a:r>
              <a:rPr lang="de-DE" sz="1400" dirty="0">
                <a:solidFill>
                  <a:schemeClr val="bg2">
                    <a:lumMod val="50000"/>
                  </a:schemeClr>
                </a:solidFill>
                <a:latin typeface="Century Gothic" panose="020B0502020202020204" pitchFamily="34" charset="0"/>
              </a:rPr>
              <a:t>- </a:t>
            </a:r>
            <a:r>
              <a:rPr lang="de-DE" sz="1600" dirty="0">
                <a:solidFill>
                  <a:schemeClr val="bg2">
                    <a:lumMod val="50000"/>
                  </a:schemeClr>
                </a:solidFill>
                <a:latin typeface="Century Gothic" panose="020B0502020202020204" pitchFamily="34" charset="0"/>
              </a:rPr>
              <a:t>eine bessere Computerausstattung unseres Computerraums an der Schule</a:t>
            </a:r>
          </a:p>
          <a:p>
            <a:pPr algn="l"/>
            <a:r>
              <a:rPr lang="de-DE" sz="1600" dirty="0">
                <a:solidFill>
                  <a:schemeClr val="bg2">
                    <a:lumMod val="50000"/>
                  </a:schemeClr>
                </a:solidFill>
                <a:latin typeface="Century Gothic" panose="020B0502020202020204" pitchFamily="34" charset="0"/>
              </a:rPr>
              <a:t>- die Schüler*innen der Heinrich Böll Schule als stellvertretender Schulsprecher</a:t>
            </a:r>
          </a:p>
          <a:p>
            <a:pPr algn="l"/>
            <a:r>
              <a:rPr lang="de-DE" sz="1400" dirty="0">
                <a:solidFill>
                  <a:schemeClr val="bg2">
                    <a:lumMod val="50000"/>
                  </a:schemeClr>
                </a:solidFill>
                <a:latin typeface="Century Gothic" panose="020B0502020202020204" pitchFamily="34" charset="0"/>
              </a:rPr>
              <a:t> </a:t>
            </a:r>
          </a:p>
          <a:p>
            <a:pPr algn="l"/>
            <a:r>
              <a:rPr lang="de-DE" sz="1400" dirty="0">
                <a:latin typeface="Century Gothic" panose="020B0502020202020204" pitchFamily="34" charset="0"/>
              </a:rPr>
              <a:t>	</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chemeClr val="bg2">
                    <a:lumMod val="50000"/>
                  </a:schemeClr>
                </a:solidFill>
                <a:latin typeface="Century Gothic" panose="020B0502020202020204" pitchFamily="34" charset="0"/>
              </a:rPr>
              <a:t>- Durchführung einer </a:t>
            </a:r>
            <a:r>
              <a:rPr lang="de-DE" sz="1600" dirty="0" err="1">
                <a:solidFill>
                  <a:schemeClr val="bg2">
                    <a:lumMod val="50000"/>
                  </a:schemeClr>
                </a:solidFill>
                <a:latin typeface="Century Gothic" panose="020B0502020202020204" pitchFamily="34" charset="0"/>
              </a:rPr>
              <a:t>Iserv</a:t>
            </a:r>
            <a:r>
              <a:rPr lang="de-DE" sz="1600" dirty="0">
                <a:solidFill>
                  <a:schemeClr val="bg2">
                    <a:lumMod val="50000"/>
                  </a:schemeClr>
                </a:solidFill>
                <a:latin typeface="Century Gothic" panose="020B0502020202020204" pitchFamily="34" charset="0"/>
              </a:rPr>
              <a:t>-Umfrage, </a:t>
            </a:r>
            <a:r>
              <a:rPr lang="de-DE" sz="1600" dirty="0" smtClean="0">
                <a:solidFill>
                  <a:schemeClr val="bg2">
                    <a:lumMod val="50000"/>
                  </a:schemeClr>
                </a:solidFill>
                <a:latin typeface="Century Gothic" panose="020B0502020202020204" pitchFamily="34" charset="0"/>
              </a:rPr>
              <a:t>Mails schreiben </a:t>
            </a:r>
            <a:r>
              <a:rPr lang="de-DE" sz="1600" dirty="0">
                <a:solidFill>
                  <a:schemeClr val="bg2">
                    <a:lumMod val="50000"/>
                  </a:schemeClr>
                </a:solidFill>
                <a:latin typeface="Century Gothic" panose="020B0502020202020204" pitchFamily="34" charset="0"/>
              </a:rPr>
              <a:t>an verantwortliche Stellen</a:t>
            </a:r>
          </a:p>
          <a:p>
            <a:pPr algn="l"/>
            <a:r>
              <a:rPr lang="de-DE" sz="1600" dirty="0">
                <a:solidFill>
                  <a:schemeClr val="bg2">
                    <a:lumMod val="50000"/>
                  </a:schemeClr>
                </a:solidFill>
                <a:latin typeface="Century Gothic" panose="020B0502020202020204" pitchFamily="34" charset="0"/>
              </a:rPr>
              <a:t>- Teilnahme an SV-Sitzungen an der Schule und an Treffen vom Stadtschülerrat</a:t>
            </a:r>
          </a:p>
          <a:p>
            <a:pPr algn="l">
              <a:lnSpc>
                <a:spcPct val="100000"/>
              </a:lnSpc>
              <a:spcAft>
                <a:spcPts val="0"/>
              </a:spcAft>
            </a:pP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pPr>
            <a:r>
              <a:rPr lang="de-DE" sz="1600" dirty="0">
                <a:solidFill>
                  <a:schemeClr val="bg2">
                    <a:lumMod val="50000"/>
                  </a:schemeClr>
                </a:solidFill>
                <a:latin typeface="Century Gothic" panose="020B0502020202020204" pitchFamily="34" charset="0"/>
              </a:rPr>
              <a:t>Ich bin Rollstuhlfahrer und engagiere mich bei den </a:t>
            </a:r>
            <a:r>
              <a:rPr lang="de-DE" sz="1600" dirty="0" err="1">
                <a:solidFill>
                  <a:schemeClr val="bg2">
                    <a:lumMod val="50000"/>
                  </a:schemeClr>
                </a:solidFill>
                <a:latin typeface="Century Gothic" panose="020B0502020202020204" pitchFamily="34" charset="0"/>
              </a:rPr>
              <a:t>Barrierescouts</a:t>
            </a:r>
            <a:r>
              <a:rPr lang="de-DE" sz="1600" dirty="0">
                <a:solidFill>
                  <a:schemeClr val="bg2">
                    <a:lumMod val="50000"/>
                  </a:schemeClr>
                </a:solidFill>
                <a:latin typeface="Century Gothic" panose="020B0502020202020204" pitchFamily="34" charset="0"/>
              </a:rPr>
              <a:t> vom SC </a:t>
            </a:r>
            <a:r>
              <a:rPr lang="de-DE" sz="1600" dirty="0" err="1">
                <a:solidFill>
                  <a:schemeClr val="bg2">
                    <a:lumMod val="50000"/>
                  </a:schemeClr>
                </a:solidFill>
                <a:latin typeface="Century Gothic" panose="020B0502020202020204" pitchFamily="34" charset="0"/>
              </a:rPr>
              <a:t>Hainberg</a:t>
            </a:r>
            <a:r>
              <a:rPr lang="de-DE" sz="1600" dirty="0">
                <a:solidFill>
                  <a:schemeClr val="bg2">
                    <a:lumMod val="50000"/>
                  </a:schemeClr>
                </a:solidFill>
                <a:latin typeface="Century Gothic" panose="020B0502020202020204" pitchFamily="34" charset="0"/>
              </a:rPr>
              <a:t> für mehr Barrierefreiheit in Göttingen</a:t>
            </a:r>
          </a:p>
          <a:p>
            <a:pPr algn="l">
              <a:lnSpc>
                <a:spcPct val="100000"/>
              </a:lnSpc>
              <a:spcAft>
                <a:spcPts val="0"/>
              </a:spcAft>
            </a:pPr>
            <a:endParaRPr lang="de-DE" sz="1600" dirty="0"/>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pPr>
            <a:r>
              <a:rPr lang="de-DE" sz="1600" dirty="0">
                <a:solidFill>
                  <a:schemeClr val="bg2">
                    <a:lumMod val="50000"/>
                  </a:schemeClr>
                </a:solidFill>
                <a:latin typeface="Century Gothic" panose="020B0502020202020204" pitchFamily="34" charset="0"/>
              </a:rPr>
              <a:t>Das sollte jede wählende Person selbst wissen ;-)</a:t>
            </a:r>
          </a:p>
          <a:p>
            <a:pPr algn="l">
              <a:lnSpc>
                <a:spcPct val="100000"/>
              </a:lnSpc>
              <a:spcAft>
                <a:spcPts val="0"/>
              </a:spcAft>
            </a:pP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Für mehr Klimaschutz, für bessere Ausstattung der öffentlichen sozialen Einrichtungen, kostenlose </a:t>
            </a:r>
            <a:r>
              <a:rPr lang="de-DE" sz="1600" dirty="0" err="1">
                <a:solidFill>
                  <a:schemeClr val="bg2">
                    <a:lumMod val="50000"/>
                  </a:schemeClr>
                </a:solidFill>
                <a:latin typeface="Century Gothic" panose="020B0502020202020204" pitchFamily="34" charset="0"/>
              </a:rPr>
              <a:t>barrierearme</a:t>
            </a:r>
            <a:r>
              <a:rPr lang="de-DE" sz="1600" dirty="0">
                <a:solidFill>
                  <a:schemeClr val="bg2">
                    <a:lumMod val="50000"/>
                  </a:schemeClr>
                </a:solidFill>
                <a:latin typeface="Century Gothic" panose="020B0502020202020204" pitchFamily="34" charset="0"/>
              </a:rPr>
              <a:t> Treff- und Aufenthaltsräume für Alle in der Innenstadt</a:t>
            </a:r>
          </a:p>
          <a:p>
            <a:pPr algn="l">
              <a:lnSpc>
                <a:spcPct val="100000"/>
              </a:lnSpc>
              <a:spcBef>
                <a:spcPts val="0"/>
              </a:spcBef>
            </a:pPr>
            <a:endPar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a:solidFill>
                        <a:srgbClr val="FFFFFF"/>
                      </a:solidFill>
                      <a:latin typeface="Century Gothic" panose="020F0302020204030204"/>
                    </a:rPr>
                    <a:t>Heinrich-Böll-Schule</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Mattis Noe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83"/>
            <a:ext cx="2217365" cy="2496987"/>
          </a:xfrm>
          <a:prstGeom prst="rect">
            <a:avLst/>
          </a:prstGeom>
        </p:spPr>
      </p:pic>
    </p:spTree>
    <p:extLst>
      <p:ext uri="{BB962C8B-B14F-4D97-AF65-F5344CB8AC3E}">
        <p14:creationId xmlns:p14="http://schemas.microsoft.com/office/powerpoint/2010/main" val="312088719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p>
          <a:p>
            <a:pPr algn="l"/>
            <a:r>
              <a:rPr lang="de-DE" sz="1600" dirty="0">
                <a:solidFill>
                  <a:schemeClr val="bg2">
                    <a:lumMod val="50000"/>
                  </a:schemeClr>
                </a:solidFill>
                <a:latin typeface="Century Gothic" panose="020B0502020202020204" pitchFamily="34" charset="0"/>
              </a:rPr>
              <a:t>- meine Mitschüler</a:t>
            </a:r>
          </a:p>
          <a:p>
            <a:pPr algn="l"/>
            <a:r>
              <a:rPr lang="de-DE" sz="1600" dirty="0" smtClean="0">
                <a:solidFill>
                  <a:schemeClr val="bg2">
                    <a:lumMod val="50000"/>
                  </a:schemeClr>
                </a:solidFill>
                <a:latin typeface="Century Gothic" panose="020B0502020202020204" pitchFamily="34" charset="0"/>
              </a:rPr>
              <a:t>- die </a:t>
            </a:r>
            <a:r>
              <a:rPr lang="de-DE" sz="1600" dirty="0">
                <a:solidFill>
                  <a:schemeClr val="bg2">
                    <a:lumMod val="50000"/>
                  </a:schemeClr>
                </a:solidFill>
                <a:latin typeface="Century Gothic" panose="020B0502020202020204" pitchFamily="34" charset="0"/>
              </a:rPr>
              <a:t>Jugend in Göttingen</a:t>
            </a:r>
          </a:p>
          <a:p>
            <a:pPr algn="l"/>
            <a:r>
              <a:rPr lang="de-DE" sz="1600" dirty="0" smtClean="0">
                <a:solidFill>
                  <a:schemeClr val="bg2">
                    <a:lumMod val="50000"/>
                  </a:schemeClr>
                </a:solidFill>
                <a:latin typeface="Century Gothic" panose="020B0502020202020204" pitchFamily="34" charset="0"/>
              </a:rPr>
              <a:t>- den </a:t>
            </a:r>
            <a:r>
              <a:rPr lang="de-DE" sz="1600" dirty="0">
                <a:solidFill>
                  <a:schemeClr val="bg2">
                    <a:lumMod val="50000"/>
                  </a:schemeClr>
                </a:solidFill>
                <a:latin typeface="Century Gothic" panose="020B0502020202020204" pitchFamily="34" charset="0"/>
              </a:rPr>
              <a:t>Sport in Göttingen </a:t>
            </a: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 bereits </a:t>
            </a:r>
            <a:r>
              <a:rPr lang="de-DE" sz="1600" dirty="0">
                <a:solidFill>
                  <a:schemeClr val="bg2">
                    <a:lumMod val="50000"/>
                  </a:schemeClr>
                </a:solidFill>
                <a:latin typeface="Century Gothic" panose="020B0502020202020204" pitchFamily="34" charset="0"/>
              </a:rPr>
              <a:t>in den letzten beiden Jahren Mitglied des Jugendparlaments gewesen</a:t>
            </a:r>
          </a:p>
          <a:p>
            <a:pPr algn="l"/>
            <a:r>
              <a:rPr lang="de-DE" sz="1600" dirty="0" smtClean="0">
                <a:solidFill>
                  <a:schemeClr val="bg2">
                    <a:lumMod val="50000"/>
                  </a:schemeClr>
                </a:solidFill>
                <a:latin typeface="Century Gothic" panose="020B0502020202020204" pitchFamily="34" charset="0"/>
              </a:rPr>
              <a:t>- seit </a:t>
            </a:r>
            <a:r>
              <a:rPr lang="de-DE" sz="1600" dirty="0">
                <a:solidFill>
                  <a:schemeClr val="bg2">
                    <a:lumMod val="50000"/>
                  </a:schemeClr>
                </a:solidFill>
                <a:latin typeface="Century Gothic" panose="020B0502020202020204" pitchFamily="34" charset="0"/>
              </a:rPr>
              <a:t>2 Jahren Mitglied im Sportausschuss der Stadt Göttingen</a:t>
            </a:r>
          </a:p>
          <a:p>
            <a:pPr algn="l"/>
            <a:r>
              <a:rPr lang="de-DE" sz="1600" dirty="0" smtClean="0">
                <a:solidFill>
                  <a:schemeClr val="bg2">
                    <a:lumMod val="50000"/>
                  </a:schemeClr>
                </a:solidFill>
                <a:latin typeface="Century Gothic" panose="020B0502020202020204" pitchFamily="34" charset="0"/>
              </a:rPr>
              <a:t>- ausgebildeter </a:t>
            </a:r>
            <a:r>
              <a:rPr lang="de-DE" sz="1600" dirty="0">
                <a:solidFill>
                  <a:schemeClr val="bg2">
                    <a:lumMod val="50000"/>
                  </a:schemeClr>
                </a:solidFill>
                <a:latin typeface="Century Gothic" panose="020B0502020202020204" pitchFamily="34" charset="0"/>
              </a:rPr>
              <a:t>Schul- und Einsatzsanitäter</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a:solidFill>
                  <a:schemeClr val="bg2">
                    <a:lumMod val="50000"/>
                  </a:schemeClr>
                </a:solidFill>
                <a:latin typeface="Century Gothic" panose="020B0502020202020204" pitchFamily="34" charset="0"/>
              </a:rPr>
              <a:t>Ich möchte mich hauptsächlich für den ÖPNV in Göttingen einsetzen. Mein Ziel ist es, dass Bustickets für die Oberstufe kostenlos werden. Den Ausbau von Radwegen und Fortschritte in Richtung Klimaneutralität möchte ich auch unterstützen.</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In den letzten zwei Jahren hatte ich viel Spaß im Parlament. Ich will weiterhin mit Motivation an Projekten für Göttingen arbeiten</a:t>
            </a:r>
            <a:r>
              <a:rPr lang="de-DE" dirty="0">
                <a:solidFill>
                  <a:schemeClr val="bg2">
                    <a:lumMod val="50000"/>
                  </a:schemeClr>
                </a:solidFill>
              </a:rPr>
              <a:t>.</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Ich möchte coole Aktionen für Jugendliche in Göttingen organisieren und mich dafür einsetzen, dass Ideen umgesetzt werden.</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MPG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17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Max </a:t>
                  </a:r>
                  <a:r>
                    <a:rPr lang="de-DE" kern="0" dirty="0" err="1" smtClean="0">
                      <a:solidFill>
                        <a:srgbClr val="FFFFFF"/>
                      </a:solidFill>
                      <a:latin typeface="Century Gothic" panose="020F0302020204030204"/>
                    </a:rPr>
                    <a:t>Gosewinkel</a:t>
                  </a:r>
                  <a:r>
                    <a:rPr lang="de-DE" kern="0" dirty="0" smtClean="0">
                      <a:solidFill>
                        <a:srgbClr val="FFFFFF"/>
                      </a:solidFill>
                      <a:latin typeface="Century Gothic"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71" y="0"/>
            <a:ext cx="2241917" cy="2493818"/>
          </a:xfrm>
          <a:prstGeom prst="rect">
            <a:avLst/>
          </a:prstGeom>
        </p:spPr>
      </p:pic>
    </p:spTree>
    <p:extLst>
      <p:ext uri="{BB962C8B-B14F-4D97-AF65-F5344CB8AC3E}">
        <p14:creationId xmlns:p14="http://schemas.microsoft.com/office/powerpoint/2010/main" val="385332910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bewerbe mich erstmalig für das Jugendparlament der Stadt Göttingen</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spcAft>
                <a:spcPts val="0"/>
              </a:spcAft>
            </a:pPr>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reite sehr gerne und treffe mich am liebsten draußen mit meinen Freunden.</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smtClean="0">
                <a:solidFill>
                  <a:schemeClr val="bg2">
                    <a:lumMod val="50000"/>
                  </a:schemeClr>
                </a:solidFill>
                <a:latin typeface="Century Gothic" panose="020B0502020202020204" pitchFamily="34" charset="0"/>
              </a:rPr>
              <a:t>Weil ich mich traue meine Meinung zu sagen, und ich mich für die Jugendlichen in Göttingen einsetzen möchte.</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bg2">
                    <a:lumMod val="50000"/>
                  </a:schemeClr>
                </a:solidFill>
                <a:latin typeface="Century Gothic" panose="020B0502020202020204" pitchFamily="34" charset="0"/>
              </a:rPr>
              <a:t>Die Stadt Göttingen für Schüler und Jugendliche </a:t>
            </a:r>
            <a:r>
              <a:rPr lang="de-DE" sz="1600" smtClean="0">
                <a:solidFill>
                  <a:schemeClr val="bg2">
                    <a:lumMod val="50000"/>
                  </a:schemeClr>
                </a:solidFill>
                <a:latin typeface="Century Gothic" panose="020B0502020202020204" pitchFamily="34" charset="0"/>
              </a:rPr>
              <a:t>interessanter machen, </a:t>
            </a:r>
            <a:r>
              <a:rPr lang="de-DE" sz="1600" dirty="0" smtClean="0">
                <a:solidFill>
                  <a:schemeClr val="bg2">
                    <a:lumMod val="50000"/>
                  </a:schemeClr>
                </a:solidFill>
                <a:latin typeface="Century Gothic" panose="020B0502020202020204" pitchFamily="34" charset="0"/>
              </a:rPr>
              <a:t>durch mehr Orte / Treffpunkte und Freizeitmöglichkeiten.</a:t>
            </a: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algn="ctr">
                    <a:defRPr/>
                  </a:pPr>
                  <a:r>
                    <a:rPr lang="de-DE" kern="0" dirty="0" smtClean="0">
                      <a:solidFill>
                        <a:srgbClr val="FFFFFF"/>
                      </a:solidFill>
                      <a:latin typeface="Century Gothic" panose="020F0302020204030204"/>
                    </a:rPr>
                    <a:t>IGS-</a:t>
                  </a:r>
                  <a:r>
                    <a:rPr lang="de-DE" kern="0" dirty="0" err="1" smtClean="0">
                      <a:solidFill>
                        <a:srgbClr val="FFFFFF"/>
                      </a:solidFill>
                      <a:latin typeface="Century Gothic" panose="020F0302020204030204"/>
                    </a:rPr>
                    <a:t>Geismar</a:t>
                  </a: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13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Maya Lach</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217365" cy="2767717"/>
          </a:xfrm>
          <a:prstGeom prst="rect">
            <a:avLst/>
          </a:prstGeom>
        </p:spPr>
      </p:pic>
    </p:spTree>
    <p:extLst>
      <p:ext uri="{BB962C8B-B14F-4D97-AF65-F5344CB8AC3E}">
        <p14:creationId xmlns:p14="http://schemas.microsoft.com/office/powerpoint/2010/main" val="46916610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lnSpc>
                <a:spcPct val="110000"/>
              </a:lnSpc>
              <a:spcAft>
                <a:spcPts val="0"/>
              </a:spcAft>
            </a:pPr>
            <a:r>
              <a:rPr lang="de-DE" sz="1600" dirty="0">
                <a:solidFill>
                  <a:srgbClr val="808080"/>
                </a:solidFill>
                <a:latin typeface="Century Gothic" panose="020B0502020202020204" pitchFamily="34" charset="0"/>
                <a:ea typeface="Century Gothic" panose="020B0502020202020204" pitchFamily="34" charset="0"/>
                <a:cs typeface="Times New Roman" panose="02020603050405020304" pitchFamily="18" charset="0"/>
              </a:rPr>
              <a:t>Die Jugendlichen der Stadt </a:t>
            </a:r>
            <a:r>
              <a:rPr lang="de-DE" sz="1600" dirty="0" smtClean="0">
                <a:solidFill>
                  <a:srgbClr val="808080"/>
                </a:solidFill>
                <a:latin typeface="Century Gothic" panose="020B0502020202020204" pitchFamily="34" charset="0"/>
                <a:ea typeface="Century Gothic" panose="020B0502020202020204" pitchFamily="34" charset="0"/>
                <a:cs typeface="Times New Roman" panose="02020603050405020304" pitchFamily="18" charset="0"/>
              </a:rPr>
              <a:t>Göttingen</a:t>
            </a:r>
            <a:endParaRPr lang="de-DE" sz="1600" dirty="0" smtClean="0">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pPr>
            <a:r>
              <a:rPr lang="de-DE" sz="1600" dirty="0">
                <a:solidFill>
                  <a:schemeClr val="bg2">
                    <a:lumMod val="50000"/>
                  </a:schemeClr>
                </a:solidFill>
                <a:latin typeface="Century Gothic" panose="020B0502020202020204" pitchFamily="34" charset="0"/>
              </a:rPr>
              <a:t>In der letzten Legislaturperiode des Jugendparlamentes als Vertreterin im Bauausschuss und im Sanierungsbeirat für die nördliche Innenstadt</a:t>
            </a:r>
            <a:r>
              <a:rPr lang="de-DE" sz="1600" dirty="0" smtClean="0">
                <a:solidFill>
                  <a:schemeClr val="bg2">
                    <a:lumMod val="50000"/>
                  </a:schemeClr>
                </a:solidFill>
                <a:latin typeface="Century Gothic" panose="020B0502020202020204" pitchFamily="34" charset="0"/>
              </a:rPr>
              <a:t>.</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pPr>
            <a:r>
              <a:rPr lang="de-DE" sz="1600" dirty="0">
                <a:solidFill>
                  <a:schemeClr val="bg2">
                    <a:lumMod val="50000"/>
                  </a:schemeClr>
                </a:solidFill>
                <a:latin typeface="Century Gothic" panose="020B0502020202020204" pitchFamily="34" charset="0"/>
              </a:rPr>
              <a:t>In meiner Freizeit lese und backe ich </a:t>
            </a:r>
            <a:r>
              <a:rPr lang="de-DE" sz="1600" dirty="0" smtClean="0">
                <a:solidFill>
                  <a:schemeClr val="bg2">
                    <a:lumMod val="50000"/>
                  </a:schemeClr>
                </a:solidFill>
                <a:latin typeface="Century Gothic" panose="020B0502020202020204" pitchFamily="34" charset="0"/>
              </a:rPr>
              <a:t>gerne</a:t>
            </a:r>
            <a:endParaRPr lang="de-DE" sz="1600" dirty="0">
              <a:solidFill>
                <a:schemeClr val="bg2">
                  <a:lumMod val="50000"/>
                </a:schemeClr>
              </a:solidFill>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pPr>
            <a:r>
              <a:rPr lang="de-DE" sz="1600" dirty="0">
                <a:solidFill>
                  <a:schemeClr val="bg2">
                    <a:lumMod val="50000"/>
                  </a:schemeClr>
                </a:solidFill>
                <a:latin typeface="Century Gothic" panose="020B0502020202020204" pitchFamily="34" charset="0"/>
              </a:rPr>
              <a:t>Ich möchte meinen Beitrag leisten, die Welt positiv zu verändern und für diejenigen einstehen, die es selbst nicht können. Dafür halte ich den Austausch in einem Parlament für wichtig und hilfreich</a:t>
            </a:r>
            <a:r>
              <a:rPr lang="de-DE" sz="1600" dirty="0" smtClean="0">
                <a:solidFill>
                  <a:schemeClr val="bg2">
                    <a:lumMod val="50000"/>
                  </a:schemeClr>
                </a:solidFill>
                <a:latin typeface="Century Gothic" panose="020B0502020202020204" pitchFamily="34" charset="0"/>
              </a:rPr>
              <a:t>.</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marL="285750" lvl="0" indent="-285750" algn="l">
              <a:buFont typeface="Arial" panose="020B0604020202020204" pitchFamily="34" charset="0"/>
              <a:buChar char="•"/>
            </a:pPr>
            <a:r>
              <a:rPr lang="de-DE" sz="1600" dirty="0">
                <a:solidFill>
                  <a:schemeClr val="bg2">
                    <a:lumMod val="50000"/>
                  </a:schemeClr>
                </a:solidFill>
                <a:latin typeface="Century Gothic" panose="020B0502020202020204" pitchFamily="34" charset="0"/>
              </a:rPr>
              <a:t>Gut sanierte Schulgebäude und Sportstätten</a:t>
            </a:r>
          </a:p>
          <a:p>
            <a:pPr marL="285750" lvl="0" indent="-285750" algn="l">
              <a:buFont typeface="Arial" panose="020B0604020202020204" pitchFamily="34" charset="0"/>
              <a:buChar char="•"/>
            </a:pPr>
            <a:r>
              <a:rPr lang="de-DE" sz="1600" dirty="0">
                <a:solidFill>
                  <a:schemeClr val="bg2">
                    <a:lumMod val="50000"/>
                  </a:schemeClr>
                </a:solidFill>
                <a:latin typeface="Century Gothic" panose="020B0502020202020204" pitchFamily="34" charset="0"/>
              </a:rPr>
              <a:t>Integration von Jugendlichen</a:t>
            </a:r>
          </a:p>
          <a:p>
            <a:pPr marL="285750" lvl="0" indent="-285750" algn="l">
              <a:buFont typeface="Arial" panose="020B0604020202020204" pitchFamily="34" charset="0"/>
              <a:buChar char="•"/>
            </a:pPr>
            <a:r>
              <a:rPr lang="de-DE" sz="1600" dirty="0">
                <a:solidFill>
                  <a:schemeClr val="bg2">
                    <a:lumMod val="50000"/>
                  </a:schemeClr>
                </a:solidFill>
                <a:latin typeface="Century Gothic" panose="020B0502020202020204" pitchFamily="34" charset="0"/>
              </a:rPr>
              <a:t>f</a:t>
            </a:r>
            <a:r>
              <a:rPr lang="de-DE" sz="1600" dirty="0" smtClean="0">
                <a:solidFill>
                  <a:schemeClr val="bg2">
                    <a:lumMod val="50000"/>
                  </a:schemeClr>
                </a:solidFill>
                <a:latin typeface="Century Gothic" panose="020B0502020202020204" pitchFamily="34" charset="0"/>
              </a:rPr>
              <a:t>airen </a:t>
            </a:r>
            <a:r>
              <a:rPr lang="de-DE" sz="1600" dirty="0">
                <a:solidFill>
                  <a:schemeClr val="bg2">
                    <a:lumMod val="50000"/>
                  </a:schemeClr>
                </a:solidFill>
                <a:latin typeface="Century Gothic" panose="020B0502020202020204" pitchFamily="34" charset="0"/>
              </a:rPr>
              <a:t>Nachteilsausgleich für </a:t>
            </a:r>
            <a:r>
              <a:rPr lang="de-DE" sz="1600" dirty="0" err="1">
                <a:solidFill>
                  <a:schemeClr val="bg2">
                    <a:lumMod val="50000"/>
                  </a:schemeClr>
                </a:solidFill>
                <a:latin typeface="Century Gothic" panose="020B0502020202020204" pitchFamily="34" charset="0"/>
              </a:rPr>
              <a:t>Schüler:innen</a:t>
            </a:r>
            <a:r>
              <a:rPr lang="de-DE" sz="1600" dirty="0">
                <a:solidFill>
                  <a:schemeClr val="bg2">
                    <a:lumMod val="50000"/>
                  </a:schemeClr>
                </a:solidFill>
                <a:latin typeface="Century Gothic" panose="020B0502020202020204" pitchFamily="34" charset="0"/>
              </a:rPr>
              <a:t> mit Legasthenie </a:t>
            </a:r>
          </a:p>
          <a:p>
            <a:pPr marL="285750" lvl="0" indent="-285750" algn="l">
              <a:buFont typeface="Arial" panose="020B0604020202020204" pitchFamily="34" charset="0"/>
              <a:buChar char="•"/>
            </a:pPr>
            <a:r>
              <a:rPr lang="de-DE" sz="1600" dirty="0">
                <a:solidFill>
                  <a:schemeClr val="bg2">
                    <a:lumMod val="50000"/>
                  </a:schemeClr>
                </a:solidFill>
                <a:latin typeface="Century Gothic" panose="020B0502020202020204" pitchFamily="34" charset="0"/>
              </a:rPr>
              <a:t>Unterstützung für </a:t>
            </a:r>
            <a:r>
              <a:rPr lang="de-DE" sz="1600" dirty="0" err="1">
                <a:solidFill>
                  <a:schemeClr val="bg2">
                    <a:lumMod val="50000"/>
                  </a:schemeClr>
                </a:solidFill>
                <a:latin typeface="Century Gothic" panose="020B0502020202020204" pitchFamily="34" charset="0"/>
              </a:rPr>
              <a:t>Schüler:innen</a:t>
            </a:r>
            <a:r>
              <a:rPr lang="de-DE" sz="1600" dirty="0">
                <a:solidFill>
                  <a:schemeClr val="bg2">
                    <a:lumMod val="50000"/>
                  </a:schemeClr>
                </a:solidFill>
                <a:latin typeface="Century Gothic" panose="020B0502020202020204" pitchFamily="34" charset="0"/>
              </a:rPr>
              <a:t> mit psychischen Krankheiten</a:t>
            </a:r>
          </a:p>
          <a:p>
            <a:pPr algn="l">
              <a:lnSpc>
                <a:spcPct val="100000"/>
              </a:lnSpc>
              <a:spcAft>
                <a:spcPts val="0"/>
              </a:spcAft>
            </a:pP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endPar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Mia Witte</a:t>
                  </a: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a:stretch>
            <a:fillRect/>
          </a:stretch>
        </p:blipFill>
        <p:spPr>
          <a:xfrm>
            <a:off x="-1" y="0"/>
            <a:ext cx="2217365" cy="2361157"/>
          </a:xfrm>
          <a:prstGeom prst="rect">
            <a:avLst/>
          </a:prstGeom>
        </p:spPr>
      </p:pic>
    </p:spTree>
    <p:extLst>
      <p:ext uri="{BB962C8B-B14F-4D97-AF65-F5344CB8AC3E}">
        <p14:creationId xmlns:p14="http://schemas.microsoft.com/office/powerpoint/2010/main" val="896873605"/>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Die Umwelt in der wir leben und die wir für </a:t>
            </a:r>
            <a:r>
              <a:rPr lang="de-DE" sz="1600" dirty="0" smtClean="0">
                <a:solidFill>
                  <a:schemeClr val="bg2">
                    <a:lumMod val="50000"/>
                  </a:schemeClr>
                </a:solidFill>
                <a:latin typeface="Century Gothic" panose="020B0502020202020204" pitchFamily="34" charset="0"/>
              </a:rPr>
              <a:t>unser zukünftiges </a:t>
            </a:r>
            <a:r>
              <a:rPr lang="de-DE" sz="1600" dirty="0">
                <a:solidFill>
                  <a:schemeClr val="bg2">
                    <a:lumMod val="50000"/>
                  </a:schemeClr>
                </a:solidFill>
                <a:latin typeface="Century Gothic" panose="020B0502020202020204" pitchFamily="34" charset="0"/>
              </a:rPr>
              <a:t>Leben auf dieser Welt schützen müssen.</a:t>
            </a:r>
            <a:r>
              <a:rPr lang="de-DE" sz="1200" dirty="0">
                <a:solidFill>
                  <a:schemeClr val="bg2">
                    <a:lumMod val="50000"/>
                  </a:schemeClr>
                </a:solidFill>
                <a:latin typeface="Century Gothic" panose="020B0502020202020204" pitchFamily="34" charset="0"/>
              </a:rPr>
              <a:t> </a:t>
            </a:r>
            <a:endParaRPr lang="de-DE" sz="1200" dirty="0" smtClean="0">
              <a:solidFill>
                <a:schemeClr val="bg2">
                  <a:lumMod val="50000"/>
                </a:schemeClr>
              </a:solidFill>
              <a:latin typeface="Century Gothic" panose="020B0502020202020204" pitchFamily="34" charset="0"/>
            </a:endParaRPr>
          </a:p>
          <a:p>
            <a:pPr algn="l">
              <a:lnSpc>
                <a:spcPct val="100000"/>
              </a:lnSpc>
              <a:spcBef>
                <a:spcPts val="0"/>
              </a:spcBef>
            </a:pPr>
            <a:endParaRPr lang="de-DE" sz="1200" dirty="0">
              <a:solidFill>
                <a:schemeClr val="bg2">
                  <a:lumMod val="50000"/>
                </a:schemeClr>
              </a:solidFill>
              <a:latin typeface="Century Gothic" panose="020B0502020202020204" pitchFamily="34"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Schon in der Grundschule habe ich an </a:t>
            </a:r>
            <a:r>
              <a:rPr lang="de-DE" sz="1600" dirty="0" smtClean="0">
                <a:solidFill>
                  <a:schemeClr val="bg2">
                    <a:lumMod val="50000"/>
                  </a:schemeClr>
                </a:solidFill>
                <a:latin typeface="Century Gothic" panose="020B0502020202020204" pitchFamily="34" charset="0"/>
              </a:rPr>
              <a:t>AGs teilgenommen</a:t>
            </a:r>
            <a:r>
              <a:rPr lang="de-DE" sz="1600" dirty="0">
                <a:solidFill>
                  <a:schemeClr val="bg2">
                    <a:lumMod val="50000"/>
                  </a:schemeClr>
                </a:solidFill>
                <a:latin typeface="Century Gothic" panose="020B0502020202020204" pitchFamily="34" charset="0"/>
              </a:rPr>
              <a:t>, die sich mit unserer Natur und </a:t>
            </a:r>
            <a:r>
              <a:rPr lang="de-DE" sz="1600" dirty="0" smtClean="0">
                <a:solidFill>
                  <a:schemeClr val="bg2">
                    <a:lumMod val="50000"/>
                  </a:schemeClr>
                </a:solidFill>
                <a:latin typeface="Century Gothic" panose="020B0502020202020204" pitchFamily="34" charset="0"/>
              </a:rPr>
              <a:t>dem Ökosystem </a:t>
            </a:r>
            <a:r>
              <a:rPr lang="de-DE" sz="1600" dirty="0">
                <a:solidFill>
                  <a:schemeClr val="bg2">
                    <a:lumMod val="50000"/>
                  </a:schemeClr>
                </a:solidFill>
                <a:latin typeface="Century Gothic" panose="020B0502020202020204" pitchFamily="34" charset="0"/>
              </a:rPr>
              <a:t>auseinander gesetzt haben</a:t>
            </a:r>
            <a:r>
              <a:rPr lang="de-DE" sz="1600" dirty="0" smtClean="0">
                <a:solidFill>
                  <a:schemeClr val="bg2">
                    <a:lumMod val="50000"/>
                  </a:schemeClr>
                </a:solidFill>
                <a:latin typeface="Century Gothic" panose="020B0502020202020204" pitchFamily="34" charset="0"/>
              </a:rPr>
              <a:t>.</a:t>
            </a:r>
          </a:p>
          <a:p>
            <a:pPr algn="l">
              <a:lnSpc>
                <a:spcPct val="100000"/>
              </a:lnSpc>
              <a:spcBef>
                <a:spcPts val="0"/>
              </a:spcBef>
            </a:pPr>
            <a:endParaRPr lang="de-DE" sz="1600" dirty="0" smtClean="0">
              <a:solidFill>
                <a:schemeClr val="bg2">
                  <a:lumMod val="50000"/>
                </a:schemeClr>
              </a:solidFill>
              <a:latin typeface="Century Gothic" panose="020B0502020202020204" pitchFamily="34"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spcBef>
                <a:spcPts val="0"/>
              </a:spcBef>
            </a:pPr>
            <a:r>
              <a:rPr lang="de-DE" sz="1600" dirty="0">
                <a:solidFill>
                  <a:schemeClr val="bg2">
                    <a:lumMod val="50000"/>
                  </a:schemeClr>
                </a:solidFill>
                <a:latin typeface="Century Gothic" panose="020B0502020202020204" pitchFamily="34" charset="0"/>
              </a:rPr>
              <a:t>In meiner Freizeit beschäftige ich mich oft mit </a:t>
            </a:r>
            <a:r>
              <a:rPr lang="de-DE" sz="1600" dirty="0" smtClean="0">
                <a:solidFill>
                  <a:schemeClr val="bg2">
                    <a:lumMod val="50000"/>
                  </a:schemeClr>
                </a:solidFill>
                <a:latin typeface="Century Gothic" panose="020B0502020202020204" pitchFamily="34" charset="0"/>
              </a:rPr>
              <a:t>dem Klimawandel </a:t>
            </a:r>
            <a:r>
              <a:rPr lang="de-DE" sz="1600" dirty="0">
                <a:solidFill>
                  <a:schemeClr val="bg2">
                    <a:lumMod val="50000"/>
                  </a:schemeClr>
                </a:solidFill>
                <a:latin typeface="Century Gothic" panose="020B0502020202020204" pitchFamily="34" charset="0"/>
              </a:rPr>
              <a:t>und dessen Folgen, </a:t>
            </a:r>
            <a:r>
              <a:rPr lang="de-DE" sz="1600" dirty="0" smtClean="0">
                <a:solidFill>
                  <a:schemeClr val="bg2">
                    <a:lumMod val="50000"/>
                  </a:schemeClr>
                </a:solidFill>
                <a:latin typeface="Century Gothic" panose="020B0502020202020204" pitchFamily="34" charset="0"/>
              </a:rPr>
              <a:t>gesellschaftlichen Problemen</a:t>
            </a:r>
            <a:r>
              <a:rPr lang="de-DE" sz="1600" dirty="0">
                <a:solidFill>
                  <a:schemeClr val="bg2">
                    <a:lumMod val="50000"/>
                  </a:schemeClr>
                </a:solidFill>
                <a:latin typeface="Century Gothic" panose="020B0502020202020204" pitchFamily="34" charset="0"/>
              </a:rPr>
              <a:t>, aber auch mit künstlerischen Sachen</a:t>
            </a:r>
            <a:r>
              <a:rPr lang="de-DE" sz="1600" dirty="0" smtClean="0">
                <a:solidFill>
                  <a:schemeClr val="bg2">
                    <a:lumMod val="50000"/>
                  </a:schemeClr>
                </a:solidFill>
                <a:latin typeface="Century Gothic" panose="020B0502020202020204" pitchFamily="34" charset="0"/>
              </a:rPr>
              <a:t>.</a:t>
            </a:r>
          </a:p>
          <a:p>
            <a:pPr algn="l">
              <a:lnSpc>
                <a:spcPct val="100000"/>
              </a:lnSpc>
              <a:spcBef>
                <a:spcPts val="0"/>
              </a:spcBef>
            </a:pPr>
            <a:endParaRPr lang="de-DE" sz="1600" dirty="0" smtClean="0">
              <a:solidFill>
                <a:schemeClr val="bg2">
                  <a:lumMod val="50000"/>
                </a:schemeClr>
              </a:solidFill>
              <a:latin typeface="Century Gothic" panose="020B0502020202020204" pitchFamily="34"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sollte ich gewählt werden?</a:t>
            </a:r>
          </a:p>
          <a:p>
            <a:pPr algn="l">
              <a:lnSpc>
                <a:spcPct val="100000"/>
              </a:lnSpc>
              <a:spcBef>
                <a:spcPts val="0"/>
              </a:spcBef>
            </a:pPr>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interessiere mich schon länger für Politik und </a:t>
            </a:r>
            <a:r>
              <a:rPr lang="de-DE" sz="1600" dirty="0" smtClean="0">
                <a:solidFill>
                  <a:schemeClr val="bg2">
                    <a:lumMod val="50000"/>
                  </a:schemeClr>
                </a:solidFill>
                <a:latin typeface="Century Gothic" panose="020B0502020202020204" pitchFamily="34" charset="0"/>
              </a:rPr>
              <a:t>die gesellschaftlichen </a:t>
            </a:r>
            <a:r>
              <a:rPr lang="de-DE" sz="1600" dirty="0">
                <a:solidFill>
                  <a:schemeClr val="bg2">
                    <a:lumMod val="50000"/>
                  </a:schemeClr>
                </a:solidFill>
                <a:latin typeface="Century Gothic" panose="020B0502020202020204" pitchFamily="34" charset="0"/>
              </a:rPr>
              <a:t>Herausforderungen in </a:t>
            </a:r>
            <a:r>
              <a:rPr lang="de-DE" sz="1600" dirty="0" smtClean="0">
                <a:solidFill>
                  <a:schemeClr val="bg2">
                    <a:lumMod val="50000"/>
                  </a:schemeClr>
                </a:solidFill>
                <a:latin typeface="Century Gothic" panose="020B0502020202020204" pitchFamily="34" charset="0"/>
              </a:rPr>
              <a:t>der heutigen </a:t>
            </a:r>
            <a:r>
              <a:rPr lang="de-DE" sz="1600" dirty="0">
                <a:solidFill>
                  <a:schemeClr val="bg2">
                    <a:lumMod val="50000"/>
                  </a:schemeClr>
                </a:solidFill>
                <a:latin typeface="Century Gothic" panose="020B0502020202020204" pitchFamily="34" charset="0"/>
              </a:rPr>
              <a:t>Zeit. Es ist meiner Meinung </a:t>
            </a:r>
            <a:r>
              <a:rPr lang="de-DE" sz="1600" dirty="0" smtClean="0">
                <a:solidFill>
                  <a:schemeClr val="bg2">
                    <a:lumMod val="50000"/>
                  </a:schemeClr>
                </a:solidFill>
                <a:latin typeface="Century Gothic" panose="020B0502020202020204" pitchFamily="34" charset="0"/>
              </a:rPr>
              <a:t>nach besonders </a:t>
            </a:r>
            <a:r>
              <a:rPr lang="de-DE" sz="1600" dirty="0">
                <a:solidFill>
                  <a:schemeClr val="bg2">
                    <a:lumMod val="50000"/>
                  </a:schemeClr>
                </a:solidFill>
                <a:latin typeface="Century Gothic" panose="020B0502020202020204" pitchFamily="34" charset="0"/>
              </a:rPr>
              <a:t>wichtig, dass auch der junge Teil </a:t>
            </a:r>
            <a:r>
              <a:rPr lang="de-DE" sz="1600" dirty="0" smtClean="0">
                <a:solidFill>
                  <a:schemeClr val="bg2">
                    <a:lumMod val="50000"/>
                  </a:schemeClr>
                </a:solidFill>
                <a:latin typeface="Century Gothic" panose="020B0502020202020204" pitchFamily="34" charset="0"/>
              </a:rPr>
              <a:t>der Gesellschaft </a:t>
            </a:r>
            <a:r>
              <a:rPr lang="de-DE" sz="1600" dirty="0">
                <a:solidFill>
                  <a:schemeClr val="bg2">
                    <a:lumMod val="50000"/>
                  </a:schemeClr>
                </a:solidFill>
                <a:latin typeface="Century Gothic" panose="020B0502020202020204" pitchFamily="34" charset="0"/>
              </a:rPr>
              <a:t>bei aktuellen Themen in der </a:t>
            </a:r>
            <a:r>
              <a:rPr lang="de-DE" sz="1600" dirty="0" smtClean="0">
                <a:solidFill>
                  <a:schemeClr val="bg2">
                    <a:lumMod val="50000"/>
                  </a:schemeClr>
                </a:solidFill>
                <a:latin typeface="Century Gothic" panose="020B0502020202020204" pitchFamily="34" charset="0"/>
              </a:rPr>
              <a:t>Ortschaft mit </a:t>
            </a:r>
            <a:r>
              <a:rPr lang="de-DE" sz="1600" dirty="0">
                <a:solidFill>
                  <a:schemeClr val="bg2">
                    <a:lumMod val="50000"/>
                  </a:schemeClr>
                </a:solidFill>
                <a:latin typeface="Century Gothic" panose="020B0502020202020204" pitchFamily="34" charset="0"/>
              </a:rPr>
              <a:t>entscheiden kann. </a:t>
            </a:r>
            <a:r>
              <a:rPr lang="de-DE" sz="1600" dirty="0" smtClean="0">
                <a:solidFill>
                  <a:schemeClr val="bg2">
                    <a:lumMod val="50000"/>
                  </a:schemeClr>
                </a:solidFill>
                <a:latin typeface="Century Gothic" panose="020B0502020202020204" pitchFamily="34" charset="0"/>
              </a:rPr>
              <a:t>Das Jugendparlament ist eine </a:t>
            </a:r>
            <a:r>
              <a:rPr lang="de-DE" sz="1600" dirty="0">
                <a:solidFill>
                  <a:schemeClr val="bg2">
                    <a:lumMod val="50000"/>
                  </a:schemeClr>
                </a:solidFill>
                <a:latin typeface="Century Gothic" panose="020B0502020202020204" pitchFamily="34" charset="0"/>
              </a:rPr>
              <a:t>sehr gute Möglichkeit Erfahrungen in </a:t>
            </a:r>
            <a:r>
              <a:rPr lang="de-DE" sz="1600" dirty="0" smtClean="0">
                <a:solidFill>
                  <a:schemeClr val="bg2">
                    <a:lumMod val="50000"/>
                  </a:schemeClr>
                </a:solidFill>
                <a:latin typeface="Century Gothic" panose="020B0502020202020204" pitchFamily="34" charset="0"/>
              </a:rPr>
              <a:t>diesem Bereich </a:t>
            </a:r>
            <a:r>
              <a:rPr lang="de-DE" sz="1600" dirty="0">
                <a:solidFill>
                  <a:schemeClr val="bg2">
                    <a:lumMod val="50000"/>
                  </a:schemeClr>
                </a:solidFill>
                <a:latin typeface="Century Gothic" panose="020B0502020202020204" pitchFamily="34" charset="0"/>
              </a:rPr>
              <a:t>zu sammeln</a:t>
            </a:r>
            <a:r>
              <a:rPr lang="de-DE" sz="1600" dirty="0" smtClean="0">
                <a:solidFill>
                  <a:schemeClr val="bg2">
                    <a:lumMod val="50000"/>
                  </a:schemeClr>
                </a:solidFill>
                <a:latin typeface="Century Gothic" panose="020B0502020202020204" pitchFamily="34" charset="0"/>
              </a:rPr>
              <a:t>.</a:t>
            </a:r>
          </a:p>
          <a:p>
            <a:pPr algn="l">
              <a:lnSpc>
                <a:spcPct val="100000"/>
              </a:lnSpc>
              <a:spcBef>
                <a:spcPts val="0"/>
              </a:spcBef>
            </a:pPr>
            <a:endParaRPr lang="de-DE" sz="1600" dirty="0" smtClean="0">
              <a:solidFill>
                <a:schemeClr val="bg2">
                  <a:lumMod val="50000"/>
                </a:schemeClr>
              </a:solidFill>
              <a:latin typeface="Century Gothic" panose="020B0502020202020204" pitchFamily="34"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möchte ich mich im Jugendparlament einsetzen:</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Ich möchte besonders für unseren Ort </a:t>
            </a:r>
            <a:r>
              <a:rPr lang="de-DE" sz="1600" dirty="0" smtClean="0">
                <a:solidFill>
                  <a:schemeClr val="bg2">
                    <a:lumMod val="50000"/>
                  </a:schemeClr>
                </a:solidFill>
                <a:latin typeface="Century Gothic" panose="020B0502020202020204" pitchFamily="34" charset="0"/>
              </a:rPr>
              <a:t>Initiative ergreifen</a:t>
            </a:r>
            <a:r>
              <a:rPr lang="de-DE" sz="1600" dirty="0">
                <a:solidFill>
                  <a:schemeClr val="bg2">
                    <a:lumMod val="50000"/>
                  </a:schemeClr>
                </a:solidFill>
                <a:latin typeface="Century Gothic" panose="020B0502020202020204" pitchFamily="34" charset="0"/>
              </a:rPr>
              <a:t>, für ein </a:t>
            </a:r>
            <a:r>
              <a:rPr lang="de-DE" sz="1600" dirty="0" smtClean="0">
                <a:solidFill>
                  <a:schemeClr val="bg2">
                    <a:lumMod val="50000"/>
                  </a:schemeClr>
                </a:solidFill>
                <a:latin typeface="Century Gothic" panose="020B0502020202020204" pitchFamily="34" charset="0"/>
              </a:rPr>
              <a:t>tolerantes, umweltbewusstes und zukunftsfähiges </a:t>
            </a:r>
            <a:r>
              <a:rPr lang="de-DE" sz="1600" dirty="0">
                <a:solidFill>
                  <a:schemeClr val="bg2">
                    <a:lumMod val="50000"/>
                  </a:schemeClr>
                </a:solidFill>
                <a:latin typeface="Century Gothic" panose="020B0502020202020204" pitchFamily="34" charset="0"/>
              </a:rPr>
              <a:t>Miteinander.</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OHG-Göttingen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15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Naima Mariam Wolff</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7" name="Grafik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217365" cy="2720169"/>
          </a:xfrm>
          <a:prstGeom prst="rect">
            <a:avLst/>
          </a:prstGeom>
        </p:spPr>
      </p:pic>
    </p:spTree>
    <p:extLst>
      <p:ext uri="{BB962C8B-B14F-4D97-AF65-F5344CB8AC3E}">
        <p14:creationId xmlns:p14="http://schemas.microsoft.com/office/powerpoint/2010/main" val="2868825528"/>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33381"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Umgang </a:t>
            </a:r>
            <a:r>
              <a:rPr lang="de-DE" sz="1600" dirty="0">
                <a:solidFill>
                  <a:schemeClr val="bg2">
                    <a:lumMod val="50000"/>
                  </a:schemeClr>
                </a:solidFill>
                <a:latin typeface="Century Gothic" panose="020B0502020202020204" pitchFamily="34" charset="0"/>
              </a:rPr>
              <a:t>mit Menschen, generell, dass es anderen irgendwie besser </a:t>
            </a:r>
            <a:r>
              <a:rPr lang="de-DE" sz="1600" dirty="0" smtClean="0">
                <a:solidFill>
                  <a:schemeClr val="bg2">
                    <a:lumMod val="50000"/>
                  </a:schemeClr>
                </a:solidFill>
                <a:latin typeface="Century Gothic" panose="020B0502020202020204" pitchFamily="34" charset="0"/>
              </a:rPr>
              <a:t>geht</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Ich bin aktuell Pate einer 5. Klasse an meiner Schule und bin Teil des Schulsanitätsprogrammes an meiner Schule. Ansonsten versuche ich generell überall zu helfen, wo ich kann</a:t>
            </a:r>
            <a:r>
              <a:rPr lang="de-DE" sz="1600" dirty="0" smtClean="0">
                <a:solidFill>
                  <a:schemeClr val="bg2">
                    <a:lumMod val="50000"/>
                  </a:schemeClr>
                </a:solidFill>
                <a:latin typeface="Century Gothic" panose="020B0502020202020204" pitchFamily="34" charset="0"/>
              </a:rPr>
              <a:t>.</a:t>
            </a:r>
          </a:p>
          <a:p>
            <a:pPr algn="l"/>
            <a:endParaRPr lang="de-DE" sz="1600" dirty="0">
              <a:solidFill>
                <a:schemeClr val="bg2">
                  <a:lumMod val="50000"/>
                </a:schemeClr>
              </a:solidFill>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a:solidFill>
                  <a:schemeClr val="bg2">
                    <a:lumMod val="50000"/>
                  </a:schemeClr>
                </a:solidFill>
                <a:latin typeface="Century Gothic" panose="020B0502020202020204" pitchFamily="34" charset="0"/>
              </a:rPr>
              <a:t>Ich helfe gerne Menschen, werde gerne herausgefordert, bin ein bisschen ein Naturfreak, lese gerne und kümmere mich so gut ich kann mit um die Umwelt.</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Oft sehe ich irgendwelche Möglichkeiten, irgendetwas zu verbessern, aber niemand macht's </a:t>
            </a:r>
            <a:r>
              <a:rPr lang="de-DE" sz="1600" dirty="0" smtClean="0">
                <a:solidFill>
                  <a:schemeClr val="bg2">
                    <a:lumMod val="50000"/>
                  </a:schemeClr>
                </a:solidFill>
                <a:latin typeface="Century Gothic" panose="020B0502020202020204" pitchFamily="34" charset="0"/>
              </a:rPr>
              <a:t>(</a:t>
            </a:r>
            <a:r>
              <a:rPr lang="de-DE" sz="1600" dirty="0" err="1">
                <a:solidFill>
                  <a:schemeClr val="bg2">
                    <a:lumMod val="50000"/>
                  </a:schemeClr>
                </a:solidFill>
                <a:latin typeface="Century Gothic" panose="020B0502020202020204" pitchFamily="34" charset="0"/>
              </a:rPr>
              <a:t>B</a:t>
            </a:r>
            <a:r>
              <a:rPr lang="de-DE" sz="1600" dirty="0" err="1" smtClean="0">
                <a:solidFill>
                  <a:schemeClr val="bg2">
                    <a:lumMod val="50000"/>
                  </a:schemeClr>
                </a:solidFill>
                <a:latin typeface="Century Gothic" panose="020B0502020202020204" pitchFamily="34" charset="0"/>
              </a:rPr>
              <a:t>sp</a:t>
            </a:r>
            <a:r>
              <a:rPr lang="de-DE" sz="1600" dirty="0">
                <a:solidFill>
                  <a:schemeClr val="bg2">
                    <a:lumMod val="50000"/>
                  </a:schemeClr>
                </a:solidFill>
                <a:latin typeface="Century Gothic" panose="020B0502020202020204" pitchFamily="34" charset="0"/>
              </a:rPr>
              <a:t>: warum ist Kaugummikauen im Unterricht blöd? -&gt; Lehrer mal auf positive Nebeneffekte und Gründe hinweisen!). Wenn möglich möchte ich da helfen. Wenn irgendwer sich irgendwas wünscht hab ich immer ein offenes Ohr</a:t>
            </a:r>
            <a:r>
              <a:rPr lang="de-DE" sz="1600" dirty="0" smtClean="0">
                <a:solidFill>
                  <a:schemeClr val="bg2">
                    <a:lumMod val="50000"/>
                  </a:schemeClr>
                </a:solidFill>
                <a:latin typeface="Century Gothic" panose="020B0502020202020204" pitchFamily="34" charset="0"/>
              </a:rPr>
              <a:t>.</a:t>
            </a:r>
          </a:p>
          <a:p>
            <a:pPr algn="l"/>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chemeClr val="bg2">
                    <a:lumMod val="50000"/>
                  </a:schemeClr>
                </a:solidFill>
                <a:latin typeface="Century Gothic" panose="020B0502020202020204" pitchFamily="34" charset="0"/>
              </a:rPr>
              <a:t>Ich möchte erstmal interschulische Aktionen zum Thema Umweltschutz/-erhalt wie eine Baumpflanzaktion veranstalten. Wenn </a:t>
            </a:r>
            <a:r>
              <a:rPr lang="de-DE" sz="1600" dirty="0" smtClean="0">
                <a:solidFill>
                  <a:schemeClr val="bg2">
                    <a:lumMod val="50000"/>
                  </a:schemeClr>
                </a:solidFill>
                <a:latin typeface="Century Gothic" panose="020B0502020202020204" pitchFamily="34" charset="0"/>
              </a:rPr>
              <a:t>möglich, </a:t>
            </a:r>
            <a:r>
              <a:rPr lang="de-DE" sz="1600" dirty="0">
                <a:solidFill>
                  <a:schemeClr val="bg2">
                    <a:lumMod val="50000"/>
                  </a:schemeClr>
                </a:solidFill>
                <a:latin typeface="Century Gothic" panose="020B0502020202020204" pitchFamily="34" charset="0"/>
              </a:rPr>
              <a:t>möchte ich die Beziehungen zwischen Schulen verbessern und Anregungen für mehr gemeinsame Aktionen geben. Ansonsten möchte ich mal so herausfinden, was ihr wollt und so </a:t>
            </a:r>
            <a:r>
              <a:rPr lang="de-DE" sz="1600" dirty="0" smtClean="0">
                <a:solidFill>
                  <a:schemeClr val="bg2">
                    <a:lumMod val="50000"/>
                  </a:schemeClr>
                </a:solidFill>
                <a:latin typeface="Century Gothic" panose="020B0502020202020204" pitchFamily="34" charset="0"/>
              </a:rPr>
              <a:t>viel wie </a:t>
            </a:r>
            <a:r>
              <a:rPr lang="de-DE" sz="1600" dirty="0">
                <a:solidFill>
                  <a:schemeClr val="bg2">
                    <a:lumMod val="50000"/>
                  </a:schemeClr>
                </a:solidFill>
                <a:latin typeface="Century Gothic" panose="020B0502020202020204" pitchFamily="34" charset="0"/>
              </a:rPr>
              <a:t>möglich umsetzen.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FKG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Nicolas König</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2217365" cy="2842590"/>
          </a:xfrm>
          <a:prstGeom prst="rect">
            <a:avLst/>
          </a:prstGeom>
        </p:spPr>
      </p:pic>
    </p:spTree>
    <p:extLst>
      <p:ext uri="{BB962C8B-B14F-4D97-AF65-F5344CB8AC3E}">
        <p14:creationId xmlns:p14="http://schemas.microsoft.com/office/powerpoint/2010/main" val="998726521"/>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400" dirty="0" smtClean="0"/>
              <a:t> </a:t>
            </a:r>
            <a:endParaRPr lang="de-DE" sz="1400" dirty="0"/>
          </a:p>
          <a:p>
            <a:pPr algn="l"/>
            <a:r>
              <a:rPr lang="de-DE" sz="1400" dirty="0">
                <a:solidFill>
                  <a:schemeClr val="bg2">
                    <a:lumMod val="50000"/>
                  </a:schemeClr>
                </a:solidFill>
                <a:latin typeface="Century Gothic" panose="020B0502020202020204" pitchFamily="34" charset="0"/>
              </a:rPr>
              <a:t>- meine Mitschülerinnen und Mitschüler </a:t>
            </a:r>
          </a:p>
          <a:p>
            <a:pPr algn="l"/>
            <a:r>
              <a:rPr lang="de-DE" sz="1400" dirty="0">
                <a:solidFill>
                  <a:schemeClr val="bg2">
                    <a:lumMod val="50000"/>
                  </a:schemeClr>
                </a:solidFill>
                <a:latin typeface="Century Gothic" panose="020B0502020202020204" pitchFamily="34" charset="0"/>
              </a:rPr>
              <a:t>- internationale Freundschaften und Beziehungen </a:t>
            </a:r>
          </a:p>
          <a:p>
            <a:pPr algn="l"/>
            <a:r>
              <a:rPr lang="de-DE" sz="1400" dirty="0">
                <a:solidFill>
                  <a:schemeClr val="bg2">
                    <a:lumMod val="50000"/>
                  </a:schemeClr>
                </a:solidFill>
                <a:latin typeface="Century Gothic" panose="020B0502020202020204" pitchFamily="34" charset="0"/>
              </a:rPr>
              <a:t>- Klimaschutz und gegen Rechtsextremismus </a:t>
            </a:r>
            <a:r>
              <a:rPr lang="de-DE" sz="1400" dirty="0">
                <a:latin typeface="Century Gothic" panose="020B0502020202020204" pitchFamily="34" charset="0"/>
              </a:rPr>
              <a:t>	</a:t>
            </a:r>
          </a:p>
          <a:p>
            <a:pPr algn="l">
              <a:lnSpc>
                <a:spcPct val="100000"/>
              </a:lnSpc>
              <a:spcAft>
                <a:spcPts val="0"/>
              </a:spcAft>
            </a:pP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400" dirty="0">
              <a:latin typeface="Century Gothic" panose="020B0502020202020204" pitchFamily="34" charset="0"/>
            </a:endParaRPr>
          </a:p>
          <a:p>
            <a:pPr algn="l"/>
            <a:r>
              <a:rPr lang="de-DE" sz="1400" dirty="0">
                <a:solidFill>
                  <a:schemeClr val="bg2">
                    <a:lumMod val="50000"/>
                  </a:schemeClr>
                </a:solidFill>
                <a:latin typeface="Century Gothic" panose="020B0502020202020204" pitchFamily="34" charset="0"/>
              </a:rPr>
              <a:t>- als Klassensprecher, Zeugniskonferenzvertreter und Mitglied der SV </a:t>
            </a:r>
          </a:p>
          <a:p>
            <a:pPr algn="l"/>
            <a:r>
              <a:rPr lang="de-DE" sz="1400" dirty="0">
                <a:solidFill>
                  <a:schemeClr val="bg2">
                    <a:lumMod val="50000"/>
                  </a:schemeClr>
                </a:solidFill>
                <a:latin typeface="Century Gothic" panose="020B0502020202020204" pitchFamily="34" charset="0"/>
              </a:rPr>
              <a:t>- als Teilnehmer an internationalen Austauschen mit Polen und Frankreich sowie als Gastfamilie für ukrainische Schüler (</a:t>
            </a:r>
            <a:r>
              <a:rPr lang="de-DE" sz="1400" dirty="0" err="1">
                <a:solidFill>
                  <a:schemeClr val="bg2">
                    <a:lumMod val="50000"/>
                  </a:schemeClr>
                </a:solidFill>
                <a:latin typeface="Century Gothic" panose="020B0502020202020204" pitchFamily="34" charset="0"/>
              </a:rPr>
              <a:t>Dudaryk</a:t>
            </a:r>
            <a:r>
              <a:rPr lang="de-DE" sz="1400" dirty="0">
                <a:solidFill>
                  <a:schemeClr val="bg2">
                    <a:lumMod val="50000"/>
                  </a:schemeClr>
                </a:solidFill>
                <a:latin typeface="Century Gothic" panose="020B0502020202020204" pitchFamily="34" charset="0"/>
              </a:rPr>
              <a:t>-Chor Lwiw) </a:t>
            </a:r>
          </a:p>
          <a:p>
            <a:pPr algn="l"/>
            <a:r>
              <a:rPr lang="de-DE" sz="1400" dirty="0">
                <a:solidFill>
                  <a:schemeClr val="bg2">
                    <a:lumMod val="50000"/>
                  </a:schemeClr>
                </a:solidFill>
                <a:latin typeface="Century Gothic" panose="020B0502020202020204" pitchFamily="34" charset="0"/>
              </a:rPr>
              <a:t>- durch regelmäßiges Rad- statt Autofahren </a:t>
            </a:r>
          </a:p>
          <a:p>
            <a:pPr algn="l"/>
            <a:r>
              <a:rPr lang="de-DE" sz="1400" dirty="0">
                <a:solidFill>
                  <a:schemeClr val="bg2">
                    <a:lumMod val="50000"/>
                  </a:schemeClr>
                </a:solidFill>
                <a:latin typeface="Century Gothic" panose="020B0502020202020204" pitchFamily="34" charset="0"/>
              </a:rPr>
              <a:t>- durch Teilnahme an Demonstrationen </a:t>
            </a:r>
            <a:endParaRPr lang="de-DE" sz="14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400" dirty="0"/>
          </a:p>
          <a:p>
            <a:pPr algn="l"/>
            <a:r>
              <a:rPr lang="de-DE" sz="1400" dirty="0" smtClean="0">
                <a:solidFill>
                  <a:schemeClr val="bg2">
                    <a:lumMod val="50000"/>
                  </a:schemeClr>
                </a:solidFill>
                <a:latin typeface="Century Gothic" panose="020B0502020202020204" pitchFamily="34" charset="0"/>
              </a:rPr>
              <a:t>Ich </a:t>
            </a:r>
            <a:r>
              <a:rPr lang="de-DE" sz="1400" dirty="0">
                <a:solidFill>
                  <a:schemeClr val="bg2">
                    <a:lumMod val="50000"/>
                  </a:schemeClr>
                </a:solidFill>
                <a:latin typeface="Century Gothic" panose="020B0502020202020204" pitchFamily="34" charset="0"/>
              </a:rPr>
              <a:t>spiele Fußball in der C-Jugend und Posaune in der </a:t>
            </a:r>
            <a:r>
              <a:rPr lang="de-DE" sz="1400" dirty="0" err="1">
                <a:solidFill>
                  <a:schemeClr val="bg2">
                    <a:lumMod val="50000"/>
                  </a:schemeClr>
                </a:solidFill>
                <a:latin typeface="Century Gothic" panose="020B0502020202020204" pitchFamily="34" charset="0"/>
              </a:rPr>
              <a:t>BluesBrothersBand</a:t>
            </a:r>
            <a:r>
              <a:rPr lang="de-DE" sz="1400" dirty="0">
                <a:solidFill>
                  <a:schemeClr val="bg2">
                    <a:lumMod val="50000"/>
                  </a:schemeClr>
                </a:solidFill>
                <a:latin typeface="Century Gothic" panose="020B0502020202020204" pitchFamily="34" charset="0"/>
              </a:rPr>
              <a:t> der IGS </a:t>
            </a:r>
            <a:r>
              <a:rPr lang="de-DE" sz="1400" dirty="0" err="1">
                <a:solidFill>
                  <a:schemeClr val="bg2">
                    <a:lumMod val="50000"/>
                  </a:schemeClr>
                </a:solidFill>
                <a:latin typeface="Century Gothic" panose="020B0502020202020204" pitchFamily="34" charset="0"/>
              </a:rPr>
              <a:t>Geismar</a:t>
            </a:r>
            <a:r>
              <a:rPr lang="de-DE" sz="1400" dirty="0">
                <a:solidFill>
                  <a:schemeClr val="bg2">
                    <a:lumMod val="50000"/>
                  </a:schemeClr>
                </a:solidFill>
                <a:latin typeface="Century Gothic" panose="020B0502020202020204" pitchFamily="34" charset="0"/>
              </a:rPr>
              <a:t>. Ich singe im Göttinger Knabenchor und lese gern. </a:t>
            </a:r>
            <a:r>
              <a:rPr lang="de-DE" sz="1400" dirty="0">
                <a:latin typeface="Century Gothic" panose="020B0502020202020204" pitchFamily="34" charset="0"/>
              </a:rPr>
              <a:t>	</a:t>
            </a:r>
          </a:p>
          <a:p>
            <a:pPr algn="l">
              <a:lnSpc>
                <a:spcPct val="100000"/>
              </a:lnSpc>
              <a:spcAft>
                <a:spcPts val="0"/>
              </a:spcAft>
            </a:pP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400" dirty="0"/>
          </a:p>
          <a:p>
            <a:pPr algn="l"/>
            <a:r>
              <a:rPr lang="de-DE" sz="1400" dirty="0" smtClean="0">
                <a:solidFill>
                  <a:schemeClr val="bg2">
                    <a:lumMod val="50000"/>
                  </a:schemeClr>
                </a:solidFill>
                <a:latin typeface="Century Gothic" panose="020B0502020202020204" pitchFamily="34" charset="0"/>
              </a:rPr>
              <a:t>Ich </a:t>
            </a:r>
            <a:r>
              <a:rPr lang="de-DE" sz="1400" dirty="0">
                <a:solidFill>
                  <a:schemeClr val="bg2">
                    <a:lumMod val="50000"/>
                  </a:schemeClr>
                </a:solidFill>
                <a:latin typeface="Century Gothic" panose="020B0502020202020204" pitchFamily="34" charset="0"/>
              </a:rPr>
              <a:t>glaube, dass ich die Anliegen der Göttinger Jugendlichen gut verstehe und vertreten </a:t>
            </a:r>
            <a:r>
              <a:rPr lang="de-DE" sz="1400" dirty="0" smtClean="0">
                <a:solidFill>
                  <a:schemeClr val="bg2">
                    <a:lumMod val="50000"/>
                  </a:schemeClr>
                </a:solidFill>
                <a:latin typeface="Century Gothic" panose="020B0502020202020204" pitchFamily="34" charset="0"/>
              </a:rPr>
              <a:t>kann.</a:t>
            </a:r>
            <a:r>
              <a:rPr lang="de-DE" sz="1400" dirty="0" smtClean="0">
                <a:latin typeface="Century Gothic" panose="020B0502020202020204" pitchFamily="34" charset="0"/>
              </a:rPr>
              <a:t> </a:t>
            </a:r>
            <a:r>
              <a:rPr lang="de-DE" sz="1400" dirty="0">
                <a:latin typeface="Century Gothic" panose="020B0502020202020204" pitchFamily="34" charset="0"/>
              </a:rPr>
              <a:t>	</a:t>
            </a:r>
            <a:endParaRPr lang="de-DE" sz="14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4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4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r>
              <a:rPr lang="de-DE" sz="1400" dirty="0" smtClean="0"/>
              <a:t> </a:t>
            </a:r>
            <a:endParaRPr lang="de-DE" sz="1400" dirty="0"/>
          </a:p>
          <a:p>
            <a:pPr algn="l"/>
            <a:r>
              <a:rPr lang="de-DE" sz="1400" dirty="0">
                <a:solidFill>
                  <a:schemeClr val="bg2">
                    <a:lumMod val="50000"/>
                  </a:schemeClr>
                </a:solidFill>
                <a:latin typeface="Century Gothic" panose="020B0502020202020204" pitchFamily="34" charset="0"/>
              </a:rPr>
              <a:t>- dass die Jugend in Göttingen mehr gehört wird </a:t>
            </a:r>
          </a:p>
          <a:p>
            <a:pPr algn="l"/>
            <a:r>
              <a:rPr lang="de-DE" sz="1400" dirty="0">
                <a:solidFill>
                  <a:schemeClr val="bg2">
                    <a:lumMod val="50000"/>
                  </a:schemeClr>
                </a:solidFill>
                <a:latin typeface="Century Gothic" panose="020B0502020202020204" pitchFamily="34" charset="0"/>
              </a:rPr>
              <a:t>- für den Ausbau des Radwegenetzes </a:t>
            </a:r>
          </a:p>
          <a:p>
            <a:pPr algn="l"/>
            <a:r>
              <a:rPr lang="de-DE" sz="1400" dirty="0">
                <a:solidFill>
                  <a:schemeClr val="bg2">
                    <a:lumMod val="50000"/>
                  </a:schemeClr>
                </a:solidFill>
                <a:latin typeface="Century Gothic" panose="020B0502020202020204" pitchFamily="34" charset="0"/>
              </a:rPr>
              <a:t>- für weniger Autos in der Innenstadt </a:t>
            </a:r>
          </a:p>
          <a:p>
            <a:pPr algn="l"/>
            <a:r>
              <a:rPr lang="de-DE" sz="1400" dirty="0">
                <a:solidFill>
                  <a:schemeClr val="bg2">
                    <a:lumMod val="50000"/>
                  </a:schemeClr>
                </a:solidFill>
                <a:latin typeface="Century Gothic" panose="020B0502020202020204" pitchFamily="34" charset="0"/>
              </a:rPr>
              <a:t>- für mehr Pflanzen in der Stadt </a:t>
            </a:r>
          </a:p>
          <a:p>
            <a:pPr algn="l"/>
            <a:r>
              <a:rPr lang="de-DE" sz="1400" dirty="0">
                <a:solidFill>
                  <a:schemeClr val="bg2">
                    <a:lumMod val="50000"/>
                  </a:schemeClr>
                </a:solidFill>
                <a:latin typeface="Century Gothic" panose="020B0502020202020204" pitchFamily="34" charset="0"/>
              </a:rPr>
              <a:t>- für Demokratie und gegen Rechtsextremismus </a:t>
            </a:r>
          </a:p>
          <a:p>
            <a:pPr algn="l"/>
            <a:r>
              <a:rPr lang="de-DE" sz="1400" dirty="0"/>
              <a:t>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IGS-</a:t>
                  </a:r>
                  <a:r>
                    <a:rPr lang="de-DE" kern="0" dirty="0" err="1" smtClean="0">
                      <a:solidFill>
                        <a:srgbClr val="FFFFFF"/>
                      </a:solidFill>
                      <a:latin typeface="Century Gothic" panose="020F0302020204030204"/>
                    </a:rPr>
                    <a:t>Geismar</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smtClean="0">
                      <a:solidFill>
                        <a:srgbClr val="FFFFFF"/>
                      </a:solidFill>
                      <a:latin typeface="Century Gothic" panose="020F0302020204030204"/>
                    </a:rPr>
                    <a:t>Oskar Otto</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4254"/>
            <a:ext cx="2217364" cy="2686928"/>
          </a:xfrm>
          <a:prstGeom prst="rect">
            <a:avLst/>
          </a:prstGeom>
        </p:spPr>
      </p:pic>
    </p:spTree>
    <p:extLst>
      <p:ext uri="{BB962C8B-B14F-4D97-AF65-F5344CB8AC3E}">
        <p14:creationId xmlns:p14="http://schemas.microsoft.com/office/powerpoint/2010/main" val="1501965262"/>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…meine Klasse und </a:t>
            </a:r>
            <a:r>
              <a:rPr lang="de-DE" sz="1600" dirty="0" smtClean="0">
                <a:solidFill>
                  <a:schemeClr val="bg2">
                    <a:lumMod val="50000"/>
                  </a:schemeClr>
                </a:solidFill>
                <a:latin typeface="Century Gothic" panose="020B0502020202020204" pitchFamily="34" charset="0"/>
              </a:rPr>
              <a:t>Schulgemeinschaft</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marL="285750" indent="-285750" algn="l">
              <a:buFont typeface="Arial" panose="020B0604020202020204" pitchFamily="34" charset="0"/>
              <a:buChar char="•"/>
            </a:pPr>
            <a:r>
              <a:rPr lang="de-DE" sz="1600" dirty="0">
                <a:solidFill>
                  <a:schemeClr val="bg2">
                    <a:lumMod val="50000"/>
                  </a:schemeClr>
                </a:solidFill>
                <a:latin typeface="Century Gothic" panose="020B0502020202020204" pitchFamily="34" charset="0"/>
              </a:rPr>
              <a:t>Klassensprecherin und </a:t>
            </a:r>
            <a:r>
              <a:rPr lang="de-DE" sz="1600" dirty="0" smtClean="0">
                <a:solidFill>
                  <a:schemeClr val="bg2">
                    <a:lumMod val="50000"/>
                  </a:schemeClr>
                </a:solidFill>
                <a:latin typeface="Century Gothic" panose="020B0502020202020204" pitchFamily="34" charset="0"/>
              </a:rPr>
              <a:t>Konferenzvertreterin</a:t>
            </a:r>
          </a:p>
          <a:p>
            <a:pPr marL="285750" indent="-285750" algn="l">
              <a:buFont typeface="Arial" panose="020B0604020202020204" pitchFamily="34" charset="0"/>
              <a:buChar char="•"/>
            </a:pPr>
            <a:r>
              <a:rPr lang="de-DE" sz="1600" dirty="0" smtClean="0">
                <a:solidFill>
                  <a:schemeClr val="bg2">
                    <a:lumMod val="50000"/>
                  </a:schemeClr>
                </a:solidFill>
                <a:latin typeface="Century Gothic" panose="020B0502020202020204" pitchFamily="34" charset="0"/>
              </a:rPr>
              <a:t>aktive </a:t>
            </a:r>
            <a:r>
              <a:rPr lang="de-DE" sz="1600" dirty="0">
                <a:solidFill>
                  <a:schemeClr val="bg2">
                    <a:lumMod val="50000"/>
                  </a:schemeClr>
                </a:solidFill>
                <a:latin typeface="Century Gothic" panose="020B0502020202020204" pitchFamily="34" charset="0"/>
              </a:rPr>
              <a:t>Teilnahme an Schulveranstaltungen (Tag der offenen Tür</a:t>
            </a:r>
            <a:r>
              <a:rPr lang="de-DE" sz="1600" dirty="0" smtClean="0">
                <a:solidFill>
                  <a:schemeClr val="bg2">
                    <a:lumMod val="50000"/>
                  </a:schemeClr>
                </a:solidFill>
                <a:latin typeface="Century Gothic" panose="020B0502020202020204" pitchFamily="34" charset="0"/>
              </a:rPr>
              <a:t>…)</a:t>
            </a: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spiele Fußball in einem Göttinger Verein, interessiere mich für Kunst, andere Sprachen und Kulturen.</a:t>
            </a:r>
          </a:p>
          <a:p>
            <a:pPr algn="l"/>
            <a:r>
              <a:rPr lang="de-DE" sz="1600" dirty="0">
                <a:solidFill>
                  <a:schemeClr val="bg2">
                    <a:lumMod val="50000"/>
                  </a:schemeClr>
                </a:solidFill>
                <a:latin typeface="Century Gothic" panose="020B0502020202020204" pitchFamily="34" charset="0"/>
              </a:rPr>
              <a:t>Ich plane in Zukunft eine </a:t>
            </a:r>
            <a:r>
              <a:rPr lang="de-DE" sz="1600" dirty="0" err="1">
                <a:solidFill>
                  <a:schemeClr val="bg2">
                    <a:lumMod val="50000"/>
                  </a:schemeClr>
                </a:solidFill>
                <a:latin typeface="Century Gothic" panose="020B0502020202020204" pitchFamily="34" charset="0"/>
              </a:rPr>
              <a:t>Juleica</a:t>
            </a:r>
            <a:r>
              <a:rPr lang="de-DE" sz="1600" dirty="0">
                <a:solidFill>
                  <a:schemeClr val="bg2">
                    <a:lumMod val="50000"/>
                  </a:schemeClr>
                </a:solidFill>
                <a:latin typeface="Century Gothic" panose="020B0502020202020204" pitchFamily="34" charset="0"/>
              </a:rPr>
              <a:t>- Ausbildung zu machen, sobald ich alt genug </a:t>
            </a:r>
            <a:r>
              <a:rPr lang="de-DE" sz="1600" dirty="0" smtClean="0">
                <a:solidFill>
                  <a:schemeClr val="bg2">
                    <a:lumMod val="50000"/>
                  </a:schemeClr>
                </a:solidFill>
                <a:latin typeface="Century Gothic" panose="020B0502020202020204" pitchFamily="34" charset="0"/>
              </a:rPr>
              <a:t>dafür bin</a:t>
            </a:r>
            <a:r>
              <a:rPr lang="de-DE" sz="1600" dirty="0">
                <a:solidFill>
                  <a:schemeClr val="bg2">
                    <a:lumMod val="50000"/>
                  </a:schemeClr>
                </a:solidFill>
                <a:latin typeface="Century Gothic" panose="020B0502020202020204" pitchFamily="34" charset="0"/>
              </a:rPr>
              <a:t>. </a:t>
            </a:r>
            <a:endParaRPr lang="de-DE" sz="1600" dirty="0" smtClean="0">
              <a:solidFill>
                <a:schemeClr val="bg2">
                  <a:lumMod val="50000"/>
                </a:schemeClr>
              </a:solidFill>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Dann </a:t>
            </a:r>
            <a:r>
              <a:rPr lang="de-DE" sz="1600" dirty="0">
                <a:solidFill>
                  <a:schemeClr val="bg2">
                    <a:lumMod val="50000"/>
                  </a:schemeClr>
                </a:solidFill>
                <a:latin typeface="Century Gothic" panose="020B0502020202020204" pitchFamily="34" charset="0"/>
              </a:rPr>
              <a:t>möchte ich ehrenamtlich als Betreuerin bei Jugendfreizeiten teilnehmen</a:t>
            </a:r>
            <a:r>
              <a:rPr lang="de-DE" sz="1600" dirty="0" smtClean="0">
                <a:solidFill>
                  <a:schemeClr val="bg2">
                    <a:lumMod val="50000"/>
                  </a:schemeClr>
                </a:solidFill>
                <a:latin typeface="Century Gothic" panose="020B0502020202020204" pitchFamily="34" charset="0"/>
              </a:rPr>
              <a:t>.</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Ich setze mich gerne für andere ein, </a:t>
            </a:r>
            <a:r>
              <a:rPr lang="de-DE" sz="1600" dirty="0" smtClean="0">
                <a:solidFill>
                  <a:schemeClr val="bg2">
                    <a:lumMod val="50000"/>
                  </a:schemeClr>
                </a:solidFill>
                <a:latin typeface="Century Gothic" panose="020B0502020202020204" pitchFamily="34" charset="0"/>
              </a:rPr>
              <a:t>vor allem </a:t>
            </a:r>
            <a:r>
              <a:rPr lang="de-DE" sz="1600" dirty="0">
                <a:solidFill>
                  <a:schemeClr val="bg2">
                    <a:lumMod val="50000"/>
                  </a:schemeClr>
                </a:solidFill>
                <a:latin typeface="Century Gothic" panose="020B0502020202020204" pitchFamily="34" charset="0"/>
              </a:rPr>
              <a:t>mit Themen, die bisher nur wenig Aufmerksamkeit </a:t>
            </a:r>
            <a:r>
              <a:rPr lang="de-DE" sz="1600" dirty="0" smtClean="0">
                <a:solidFill>
                  <a:schemeClr val="bg2">
                    <a:lumMod val="50000"/>
                  </a:schemeClr>
                </a:solidFill>
                <a:latin typeface="Century Gothic" panose="020B0502020202020204" pitchFamily="34" charset="0"/>
              </a:rPr>
              <a:t>erhalten haben</a:t>
            </a:r>
            <a:r>
              <a:rPr lang="de-DE" sz="1600" dirty="0">
                <a:solidFill>
                  <a:schemeClr val="bg2">
                    <a:lumMod val="50000"/>
                  </a:schemeClr>
                </a:solidFill>
                <a:latin typeface="Century Gothic" panose="020B0502020202020204" pitchFamily="34" charset="0"/>
              </a:rPr>
              <a:t>. Dafür bin ich fähig meine Meinung zu äußern und in Diskussionen überzeugend zu argumentieren. </a:t>
            </a:r>
            <a:endParaRPr lang="de-DE" sz="1600" dirty="0" smtClean="0">
              <a:solidFill>
                <a:schemeClr val="bg2">
                  <a:lumMod val="50000"/>
                </a:schemeClr>
              </a:solidFill>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bin kreativ und habe häufig gute Ideen zur Problembewältigung</a:t>
            </a:r>
            <a:r>
              <a:rPr lang="de-DE" sz="1600" dirty="0" smtClean="0">
                <a:solidFill>
                  <a:schemeClr val="bg2">
                    <a:lumMod val="50000"/>
                  </a:schemeClr>
                </a:solidFill>
                <a:latin typeface="Century Gothic" panose="020B0502020202020204" pitchFamily="34" charset="0"/>
              </a:rPr>
              <a:t>.</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lgn="l">
              <a:lnSpc>
                <a:spcPct val="100000"/>
              </a:lnSpc>
              <a:spcBef>
                <a:spcPts val="0"/>
              </a:spcBef>
              <a:buFont typeface="Arial" panose="020B0604020202020204" pitchFamily="34" charset="0"/>
              <a:buChar char="•"/>
            </a:pPr>
            <a:r>
              <a:rPr lang="de-DE" sz="1600" dirty="0">
                <a:solidFill>
                  <a:schemeClr val="bg2">
                    <a:lumMod val="50000"/>
                  </a:schemeClr>
                </a:solidFill>
                <a:latin typeface="Century Gothic" panose="020B0502020202020204" pitchFamily="34" charset="0"/>
              </a:rPr>
              <a:t>mentale Gesundheit von Schülern (unter anderem Mobbingprävention)</a:t>
            </a:r>
          </a:p>
          <a:p>
            <a:pPr marL="285750" indent="-285750" algn="l">
              <a:lnSpc>
                <a:spcPct val="100000"/>
              </a:lnSpc>
              <a:spcBef>
                <a:spcPts val="0"/>
              </a:spcBef>
              <a:buFont typeface="Arial" panose="020B0604020202020204" pitchFamily="34" charset="0"/>
              <a:buChar char="•"/>
            </a:pPr>
            <a:r>
              <a:rPr lang="de-DE" sz="1600" dirty="0" smtClean="0">
                <a:solidFill>
                  <a:schemeClr val="bg2">
                    <a:lumMod val="50000"/>
                  </a:schemeClr>
                </a:solidFill>
                <a:latin typeface="Century Gothic" panose="020B0502020202020204" pitchFamily="34" charset="0"/>
              </a:rPr>
              <a:t>bessere </a:t>
            </a:r>
            <a:r>
              <a:rPr lang="de-DE" sz="1600" dirty="0">
                <a:solidFill>
                  <a:schemeClr val="bg2">
                    <a:lumMod val="50000"/>
                  </a:schemeClr>
                </a:solidFill>
                <a:latin typeface="Century Gothic" panose="020B0502020202020204" pitchFamily="34" charset="0"/>
              </a:rPr>
              <a:t>Integration von Kindern und Jugendlichen mit Migrationshintergrund</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0" y="1464694"/>
            <a:ext cx="2227227" cy="7074148"/>
            <a:chOff x="0" y="3114675"/>
            <a:chExt cx="2673946" cy="10103484"/>
          </a:xfrm>
          <a:solidFill>
            <a:srgbClr val="FF6600"/>
          </a:solidFill>
        </p:grpSpPr>
        <p:grpSp>
          <p:nvGrpSpPr>
            <p:cNvPr id="6" name="Gruppieren 5"/>
            <p:cNvGrpSpPr/>
            <p:nvPr/>
          </p:nvGrpSpPr>
          <p:grpSpPr>
            <a:xfrm>
              <a:off x="0" y="6219825"/>
              <a:ext cx="2673946" cy="3912235"/>
              <a:chOff x="0" y="0"/>
              <a:chExt cx="2674492" cy="3912327"/>
            </a:xfrm>
            <a:grpFill/>
          </p:grpSpPr>
          <p:grpSp>
            <p:nvGrpSpPr>
              <p:cNvPr id="19" name="Gruppieren 18"/>
              <p:cNvGrpSpPr/>
              <p:nvPr/>
            </p:nvGrpSpPr>
            <p:grpSpPr>
              <a:xfrm>
                <a:off x="0" y="1001500"/>
                <a:ext cx="2674492" cy="2910827"/>
                <a:chOff x="0" y="-110870"/>
                <a:chExt cx="2674492" cy="2910842"/>
              </a:xfrm>
              <a:grpFill/>
            </p:grpSpPr>
            <p:sp>
              <p:nvSpPr>
                <p:cNvPr id="22" name="Rechteck 21"/>
                <p:cNvSpPr/>
                <p:nvPr/>
              </p:nvSpPr>
              <p:spPr>
                <a:xfrm>
                  <a:off x="8762" y="-110870"/>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FKG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13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Paula Sophie </a:t>
                  </a:r>
                  <a:r>
                    <a:rPr lang="de-DE" kern="0" dirty="0" err="1" smtClean="0">
                      <a:solidFill>
                        <a:srgbClr val="FFFFFF"/>
                      </a:solidFill>
                      <a:latin typeface="Century Gothic" panose="020F0302020204030204"/>
                    </a:rPr>
                    <a:t>Ohlemacher</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227237" cy="2672685"/>
          </a:xfrm>
          <a:prstGeom prst="rect">
            <a:avLst/>
          </a:prstGeom>
        </p:spPr>
      </p:pic>
    </p:spTree>
    <p:extLst>
      <p:ext uri="{BB962C8B-B14F-4D97-AF65-F5344CB8AC3E}">
        <p14:creationId xmlns:p14="http://schemas.microsoft.com/office/powerpoint/2010/main" val="266425821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Die jüngeren Schülerinnen und Schüler, die Hilfe beim lernen</a:t>
            </a:r>
          </a:p>
          <a:p>
            <a:pPr algn="l"/>
            <a:r>
              <a:rPr lang="de-DE" sz="1600" dirty="0">
                <a:solidFill>
                  <a:schemeClr val="bg2">
                    <a:lumMod val="50000"/>
                  </a:schemeClr>
                </a:solidFill>
                <a:latin typeface="Century Gothic" panose="020B0502020202020204" pitchFamily="34" charset="0"/>
              </a:rPr>
              <a:t>brauchen sowie bei der politischen Weiterentwicklung der Schüler.</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Ich bin Tutorin bei „Schüler helfen Schüler“, einem Programm bei dem ältere</a:t>
            </a:r>
          </a:p>
          <a:p>
            <a:pPr algn="l"/>
            <a:r>
              <a:rPr lang="de-DE" sz="1600" dirty="0">
                <a:solidFill>
                  <a:schemeClr val="bg2">
                    <a:lumMod val="50000"/>
                  </a:schemeClr>
                </a:solidFill>
                <a:latin typeface="Century Gothic" panose="020B0502020202020204" pitchFamily="34" charset="0"/>
              </a:rPr>
              <a:t>Schüler jüngeren Schülern Nachhilfe geben. Außerdem habe ich dieses Jahr</a:t>
            </a:r>
          </a:p>
          <a:p>
            <a:pPr algn="l"/>
            <a:r>
              <a:rPr lang="de-DE" sz="1600" dirty="0" smtClean="0">
                <a:solidFill>
                  <a:schemeClr val="bg2">
                    <a:lumMod val="50000"/>
                  </a:schemeClr>
                </a:solidFill>
                <a:latin typeface="Century Gothic" panose="020B0502020202020204" pitchFamily="34" charset="0"/>
              </a:rPr>
              <a:t>bei Jugend debattiert </a:t>
            </a:r>
            <a:r>
              <a:rPr lang="de-DE" sz="1600" dirty="0">
                <a:solidFill>
                  <a:schemeClr val="bg2">
                    <a:lumMod val="50000"/>
                  </a:schemeClr>
                </a:solidFill>
                <a:latin typeface="Century Gothic" panose="020B0502020202020204" pitchFamily="34" charset="0"/>
              </a:rPr>
              <a:t>teilgenommen</a:t>
            </a:r>
            <a:r>
              <a:rPr lang="de-DE" sz="1600" dirty="0" smtClean="0">
                <a:solidFill>
                  <a:schemeClr val="bg2">
                    <a:lumMod val="50000"/>
                  </a:schemeClr>
                </a:solidFill>
                <a:latin typeface="Century Gothic" panose="020B0502020202020204" pitchFamily="34" charset="0"/>
              </a:rPr>
              <a:t>.</a:t>
            </a: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a:solidFill>
                  <a:schemeClr val="bg2">
                    <a:lumMod val="50000"/>
                  </a:schemeClr>
                </a:solidFill>
                <a:latin typeface="Century Gothic" panose="020B0502020202020204" pitchFamily="34" charset="0"/>
              </a:rPr>
              <a:t>Ich spiele Fußball im Verein und mache gern Sport.</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Ich werde mich aktiv für die Schülerinnen und Schüler in Göttingen</a:t>
            </a:r>
          </a:p>
          <a:p>
            <a:pPr algn="l"/>
            <a:r>
              <a:rPr lang="de-DE" sz="1600" dirty="0">
                <a:solidFill>
                  <a:schemeClr val="bg2">
                    <a:lumMod val="50000"/>
                  </a:schemeClr>
                </a:solidFill>
                <a:latin typeface="Century Gothic" panose="020B0502020202020204" pitchFamily="34" charset="0"/>
              </a:rPr>
              <a:t>einsetzen und nach ihrem Interesse Projekte durchsetzen.</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Umweltaktionen wie das Pflanzen von Bäumen, wie aus den </a:t>
            </a:r>
            <a:r>
              <a:rPr lang="de-DE" sz="1600" dirty="0" smtClean="0">
                <a:solidFill>
                  <a:schemeClr val="bg2">
                    <a:lumMod val="50000"/>
                  </a:schemeClr>
                </a:solidFill>
                <a:latin typeface="Century Gothic" panose="020B0502020202020204" pitchFamily="34" charset="0"/>
              </a:rPr>
              <a:t>letzten </a:t>
            </a:r>
            <a:r>
              <a:rPr lang="de-DE" sz="1600" dirty="0">
                <a:solidFill>
                  <a:schemeClr val="bg2">
                    <a:lumMod val="50000"/>
                  </a:schemeClr>
                </a:solidFill>
                <a:latin typeface="Century Gothic" panose="020B0502020202020204" pitchFamily="34" charset="0"/>
              </a:rPr>
              <a:t>Jahren fortsetzen</a:t>
            </a:r>
          </a:p>
          <a:p>
            <a:pPr algn="l">
              <a:lnSpc>
                <a:spcPct val="100000"/>
              </a:lnSpc>
              <a:spcBef>
                <a:spcPts val="0"/>
              </a:spcBef>
            </a:pPr>
            <a:r>
              <a:rPr lang="de-DE" sz="1600" dirty="0">
                <a:solidFill>
                  <a:schemeClr val="bg2">
                    <a:lumMod val="50000"/>
                  </a:schemeClr>
                </a:solidFill>
                <a:latin typeface="Century Gothic" panose="020B0502020202020204" pitchFamily="34" charset="0"/>
              </a:rPr>
              <a:t>• mehr Angebote für Freizeitaktivitäten organisieren, </a:t>
            </a:r>
            <a:r>
              <a:rPr lang="de-DE" sz="1600" dirty="0" smtClean="0">
                <a:solidFill>
                  <a:schemeClr val="bg2">
                    <a:lumMod val="50000"/>
                  </a:schemeClr>
                </a:solidFill>
                <a:latin typeface="Century Gothic" panose="020B0502020202020204" pitchFamily="34" charset="0"/>
              </a:rPr>
              <a:t>vor allem </a:t>
            </a:r>
            <a:r>
              <a:rPr lang="de-DE" sz="1600" dirty="0">
                <a:solidFill>
                  <a:schemeClr val="bg2">
                    <a:lumMod val="50000"/>
                  </a:schemeClr>
                </a:solidFill>
                <a:latin typeface="Century Gothic" panose="020B0502020202020204" pitchFamily="34" charset="0"/>
              </a:rPr>
              <a:t>für Schülerinnen und Schüler dessen Eltern </a:t>
            </a:r>
            <a:r>
              <a:rPr lang="de-DE" sz="1600" dirty="0" smtClean="0">
                <a:solidFill>
                  <a:schemeClr val="bg2">
                    <a:lumMod val="50000"/>
                  </a:schemeClr>
                </a:solidFill>
                <a:latin typeface="Century Gothic" panose="020B0502020202020204" pitchFamily="34" charset="0"/>
              </a:rPr>
              <a:t>weniger Einkommen </a:t>
            </a:r>
            <a:r>
              <a:rPr lang="de-DE" sz="1600" dirty="0">
                <a:solidFill>
                  <a:schemeClr val="bg2">
                    <a:lumMod val="50000"/>
                  </a:schemeClr>
                </a:solidFill>
                <a:latin typeface="Century Gothic" panose="020B0502020202020204" pitchFamily="34" charset="0"/>
              </a:rPr>
              <a:t>haben</a:t>
            </a:r>
          </a:p>
          <a:p>
            <a:pPr algn="l">
              <a:lnSpc>
                <a:spcPct val="100000"/>
              </a:lnSpc>
              <a:spcBef>
                <a:spcPts val="0"/>
              </a:spcBef>
            </a:pPr>
            <a:r>
              <a:rPr lang="de-DE" sz="1600" dirty="0">
                <a:solidFill>
                  <a:schemeClr val="bg2">
                    <a:lumMod val="50000"/>
                  </a:schemeClr>
                </a:solidFill>
                <a:latin typeface="Century Gothic" panose="020B0502020202020204" pitchFamily="34" charset="0"/>
              </a:rPr>
              <a:t>• die Schulen attraktiver und </a:t>
            </a:r>
            <a:r>
              <a:rPr lang="de-DE" sz="1600">
                <a:solidFill>
                  <a:schemeClr val="bg2">
                    <a:lumMod val="50000"/>
                  </a:schemeClr>
                </a:solidFill>
                <a:latin typeface="Century Gothic" panose="020B0502020202020204" pitchFamily="34" charset="0"/>
              </a:rPr>
              <a:t>gemütlicher </a:t>
            </a:r>
            <a:r>
              <a:rPr lang="de-DE" sz="1600" smtClean="0">
                <a:solidFill>
                  <a:schemeClr val="bg2">
                    <a:lumMod val="50000"/>
                  </a:schemeClr>
                </a:solidFill>
                <a:latin typeface="Century Gothic" panose="020B0502020202020204" pitchFamily="34" charset="0"/>
              </a:rPr>
              <a:t>gestalten, </a:t>
            </a:r>
            <a:r>
              <a:rPr lang="de-DE" sz="1600" dirty="0">
                <a:solidFill>
                  <a:schemeClr val="bg2">
                    <a:lumMod val="50000"/>
                  </a:schemeClr>
                </a:solidFill>
                <a:latin typeface="Century Gothic" panose="020B0502020202020204" pitchFamily="34" charset="0"/>
              </a:rPr>
              <a:t>um eine bessere Lernatmosphäre zu fördern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FKG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Paula Röbl</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17365" cy="2632730"/>
          </a:xfrm>
          <a:prstGeom prst="rect">
            <a:avLst/>
          </a:prstGeom>
        </p:spPr>
      </p:pic>
    </p:spTree>
    <p:extLst>
      <p:ext uri="{BB962C8B-B14F-4D97-AF65-F5344CB8AC3E}">
        <p14:creationId xmlns:p14="http://schemas.microsoft.com/office/powerpoint/2010/main" val="329027920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marL="285750" indent="-285750" algn="l">
              <a:buFontTx/>
              <a:buChar char="-"/>
            </a:pPr>
            <a:r>
              <a:rPr lang="de-DE" sz="1600" dirty="0" smtClean="0">
                <a:solidFill>
                  <a:schemeClr val="bg2">
                    <a:lumMod val="50000"/>
                  </a:schemeClr>
                </a:solidFill>
                <a:latin typeface="Century Gothic" panose="020B0502020202020204" pitchFamily="34" charset="0"/>
              </a:rPr>
              <a:t>Bündnis </a:t>
            </a:r>
            <a:r>
              <a:rPr lang="de-DE" sz="1600" dirty="0">
                <a:solidFill>
                  <a:schemeClr val="bg2">
                    <a:lumMod val="50000"/>
                  </a:schemeClr>
                </a:solidFill>
                <a:latin typeface="Century Gothic" panose="020B0502020202020204" pitchFamily="34" charset="0"/>
              </a:rPr>
              <a:t>gegen </a:t>
            </a:r>
            <a:r>
              <a:rPr lang="de-DE" sz="1600" dirty="0" smtClean="0">
                <a:solidFill>
                  <a:schemeClr val="bg2">
                    <a:lumMod val="50000"/>
                  </a:schemeClr>
                </a:solidFill>
                <a:latin typeface="Century Gothic" panose="020B0502020202020204" pitchFamily="34" charset="0"/>
              </a:rPr>
              <a:t>Rechts</a:t>
            </a:r>
          </a:p>
          <a:p>
            <a:pPr marL="285750" indent="-285750" algn="l">
              <a:buFontTx/>
              <a:buChar char="-"/>
            </a:pPr>
            <a:r>
              <a:rPr lang="de-DE" sz="1600" dirty="0" smtClean="0">
                <a:solidFill>
                  <a:schemeClr val="bg2">
                    <a:lumMod val="50000"/>
                  </a:schemeClr>
                </a:solidFill>
                <a:latin typeface="Century Gothic" panose="020B0502020202020204" pitchFamily="34" charset="0"/>
              </a:rPr>
              <a:t>Podiumsdiskussion </a:t>
            </a:r>
            <a:r>
              <a:rPr lang="de-DE" sz="1600" dirty="0">
                <a:solidFill>
                  <a:schemeClr val="bg2">
                    <a:lumMod val="50000"/>
                  </a:schemeClr>
                </a:solidFill>
                <a:latin typeface="Century Gothic" panose="020B0502020202020204" pitchFamily="34" charset="0"/>
              </a:rPr>
              <a:t>organisiert zur Landtagswahl </a:t>
            </a:r>
            <a:endParaRPr lang="de-DE" sz="1600" dirty="0" smtClean="0">
              <a:solidFill>
                <a:schemeClr val="bg2">
                  <a:lumMod val="50000"/>
                </a:schemeClr>
              </a:solidFill>
              <a:latin typeface="Century Gothic" panose="020B0502020202020204" pitchFamily="34" charset="0"/>
            </a:endParaRPr>
          </a:p>
          <a:p>
            <a:pPr marL="285750" indent="-285750" algn="l">
              <a:buFontTx/>
              <a:buChar char="-"/>
            </a:pPr>
            <a:r>
              <a:rPr lang="de-DE" sz="1600" dirty="0" smtClean="0">
                <a:solidFill>
                  <a:schemeClr val="bg2">
                    <a:lumMod val="50000"/>
                  </a:schemeClr>
                </a:solidFill>
                <a:latin typeface="Century Gothic" panose="020B0502020202020204" pitchFamily="34" charset="0"/>
              </a:rPr>
              <a:t>Vorstellung </a:t>
            </a:r>
            <a:r>
              <a:rPr lang="de-DE" sz="1600" dirty="0" err="1">
                <a:solidFill>
                  <a:schemeClr val="bg2">
                    <a:lumMod val="50000"/>
                  </a:schemeClr>
                </a:solidFill>
                <a:latin typeface="Century Gothic" panose="020B0502020202020204" pitchFamily="34" charset="0"/>
              </a:rPr>
              <a:t>JuPa</a:t>
            </a:r>
            <a:r>
              <a:rPr lang="de-DE" sz="1600" dirty="0">
                <a:solidFill>
                  <a:schemeClr val="bg2">
                    <a:lumMod val="50000"/>
                  </a:schemeClr>
                </a:solidFill>
                <a:latin typeface="Century Gothic" panose="020B0502020202020204" pitchFamily="34" charset="0"/>
              </a:rPr>
              <a:t> im Jahrgang 8 </a:t>
            </a:r>
            <a:endParaRPr lang="de-DE" sz="1600" dirty="0" smtClean="0">
              <a:solidFill>
                <a:schemeClr val="bg2">
                  <a:lumMod val="50000"/>
                </a:schemeClr>
              </a:solidFill>
              <a:latin typeface="Century Gothic" panose="020B0502020202020204" pitchFamily="34" charset="0"/>
            </a:endParaRPr>
          </a:p>
          <a:p>
            <a:pPr marL="285750" indent="-285750" algn="l">
              <a:buFontTx/>
              <a:buChar char="-"/>
            </a:pPr>
            <a:r>
              <a:rPr lang="de-DE" sz="1600" dirty="0" smtClean="0">
                <a:solidFill>
                  <a:schemeClr val="bg2">
                    <a:lumMod val="50000"/>
                  </a:schemeClr>
                </a:solidFill>
                <a:latin typeface="Century Gothic" panose="020B0502020202020204" pitchFamily="34" charset="0"/>
              </a:rPr>
              <a:t>Tierschutz </a:t>
            </a:r>
            <a:r>
              <a:rPr lang="de-DE" sz="1600" dirty="0">
                <a:solidFill>
                  <a:schemeClr val="bg2">
                    <a:lumMod val="50000"/>
                  </a:schemeClr>
                </a:solidFill>
                <a:latin typeface="Century Gothic" panose="020B0502020202020204" pitchFamily="34" charset="0"/>
              </a:rPr>
              <a:t>- Wahlhelfer bei Europawahl </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bin </a:t>
            </a:r>
            <a:r>
              <a:rPr lang="de-DE" sz="1600" dirty="0">
                <a:solidFill>
                  <a:schemeClr val="bg2">
                    <a:lumMod val="50000"/>
                  </a:schemeClr>
                </a:solidFill>
                <a:latin typeface="Century Gothic" panose="020B0502020202020204" pitchFamily="34" charset="0"/>
              </a:rPr>
              <a:t>seit 16 Mitglied einer Partei und seit 2022 im </a:t>
            </a:r>
            <a:r>
              <a:rPr lang="de-DE" sz="1600" dirty="0" err="1">
                <a:solidFill>
                  <a:schemeClr val="bg2">
                    <a:lumMod val="50000"/>
                  </a:schemeClr>
                </a:solidFill>
                <a:latin typeface="Century Gothic" panose="020B0502020202020204" pitchFamily="34" charset="0"/>
              </a:rPr>
              <a:t>JuPa</a:t>
            </a:r>
            <a:r>
              <a:rPr lang="de-DE" sz="1600" dirty="0">
                <a:solidFill>
                  <a:schemeClr val="bg2">
                    <a:lumMod val="50000"/>
                  </a:schemeClr>
                </a:solidFill>
                <a:latin typeface="Century Gothic" panose="020B0502020202020204" pitchFamily="34" charset="0"/>
              </a:rPr>
              <a:t> </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interessiere mich für viele gesellschaftliche Themen wie </a:t>
            </a:r>
            <a:r>
              <a:rPr lang="de-DE" sz="1600" dirty="0" smtClean="0">
                <a:solidFill>
                  <a:schemeClr val="bg2">
                    <a:lumMod val="50000"/>
                  </a:schemeClr>
                </a:solidFill>
                <a:latin typeface="Century Gothic" panose="020B0502020202020204" pitchFamily="34" charset="0"/>
              </a:rPr>
              <a:t>Umwelt- und Tierschutz,       Menschenrechte, die Situation in anderen </a:t>
            </a:r>
            <a:r>
              <a:rPr lang="de-DE" sz="1600" dirty="0" err="1" smtClean="0">
                <a:solidFill>
                  <a:schemeClr val="bg2">
                    <a:lumMod val="50000"/>
                  </a:schemeClr>
                </a:solidFill>
                <a:latin typeface="Century Gothic" panose="020B0502020202020204" pitchFamily="34" charset="0"/>
              </a:rPr>
              <a:t>ländern</a:t>
            </a:r>
            <a:endParaRPr lang="de-DE" sz="1600" dirty="0" smtClean="0">
              <a:solidFill>
                <a:schemeClr val="bg2">
                  <a:lumMod val="50000"/>
                </a:schemeClr>
              </a:solidFill>
              <a:latin typeface="Century Gothic" panose="020B0502020202020204" pitchFamily="34"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smtClean="0">
                <a:solidFill>
                  <a:schemeClr val="bg2">
                    <a:lumMod val="50000"/>
                  </a:schemeClr>
                </a:solidFill>
                <a:latin typeface="Century Gothic" panose="020B0502020202020204" pitchFamily="34" charset="0"/>
              </a:rPr>
              <a:t> </a:t>
            </a:r>
            <a:r>
              <a:rPr lang="de-DE" sz="1600" dirty="0">
                <a:solidFill>
                  <a:schemeClr val="bg2">
                    <a:lumMod val="50000"/>
                  </a:schemeClr>
                </a:solidFill>
                <a:latin typeface="Century Gothic" panose="020B0502020202020204" pitchFamily="34" charset="0"/>
              </a:rPr>
              <a:t>Um Göttingen für die jungen Leute besser zu machen </a:t>
            </a:r>
            <a:endParaRPr lang="de-DE" sz="1600" dirty="0" smtClean="0">
              <a:solidFill>
                <a:schemeClr val="bg2">
                  <a:lumMod val="50000"/>
                </a:schemeClr>
              </a:solidFill>
              <a:latin typeface="Century Gothic" panose="020B0502020202020204" pitchFamily="34"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lgn="l">
              <a:lnSpc>
                <a:spcPct val="100000"/>
              </a:lnSpc>
              <a:spcBef>
                <a:spcPts val="0"/>
              </a:spcBef>
              <a:buFontTx/>
              <a:buChar char="-"/>
            </a:pPr>
            <a:r>
              <a:rPr lang="de-DE" sz="1600" dirty="0" smtClean="0">
                <a:solidFill>
                  <a:schemeClr val="bg2">
                    <a:lumMod val="50000"/>
                  </a:schemeClr>
                </a:solidFill>
                <a:latin typeface="Century Gothic" panose="020B0502020202020204" pitchFamily="34" charset="0"/>
              </a:rPr>
              <a:t>Bessere </a:t>
            </a:r>
            <a:r>
              <a:rPr lang="de-DE" sz="1600" dirty="0">
                <a:solidFill>
                  <a:schemeClr val="bg2">
                    <a:lumMod val="50000"/>
                  </a:schemeClr>
                </a:solidFill>
                <a:latin typeface="Century Gothic" panose="020B0502020202020204" pitchFamily="34" charset="0"/>
              </a:rPr>
              <a:t>Radwege </a:t>
            </a:r>
            <a:endParaRPr lang="de-DE" sz="1600" dirty="0" smtClean="0">
              <a:solidFill>
                <a:schemeClr val="bg2">
                  <a:lumMod val="50000"/>
                </a:schemeClr>
              </a:solidFill>
              <a:latin typeface="Century Gothic" panose="020B0502020202020204" pitchFamily="34" charset="0"/>
            </a:endParaRPr>
          </a:p>
          <a:p>
            <a:pPr marL="285750" indent="-285750" algn="l">
              <a:lnSpc>
                <a:spcPct val="100000"/>
              </a:lnSpc>
              <a:spcBef>
                <a:spcPts val="0"/>
              </a:spcBef>
              <a:buFontTx/>
              <a:buChar char="-"/>
            </a:pPr>
            <a:r>
              <a:rPr lang="de-DE" sz="1600" dirty="0" smtClean="0">
                <a:solidFill>
                  <a:schemeClr val="bg2">
                    <a:lumMod val="50000"/>
                  </a:schemeClr>
                </a:solidFill>
                <a:latin typeface="Century Gothic" panose="020B0502020202020204" pitchFamily="34" charset="0"/>
              </a:rPr>
              <a:t>Treffpunkte </a:t>
            </a:r>
            <a:r>
              <a:rPr lang="de-DE" sz="1600" dirty="0">
                <a:solidFill>
                  <a:schemeClr val="bg2">
                    <a:lumMod val="50000"/>
                  </a:schemeClr>
                </a:solidFill>
                <a:latin typeface="Century Gothic" panose="020B0502020202020204" pitchFamily="34" charset="0"/>
              </a:rPr>
              <a:t>für Jugendliche </a:t>
            </a:r>
            <a:endParaRPr lang="de-DE" sz="1600" dirty="0" smtClean="0">
              <a:solidFill>
                <a:schemeClr val="bg2">
                  <a:lumMod val="50000"/>
                </a:schemeClr>
              </a:solidFill>
              <a:latin typeface="Century Gothic" panose="020B0502020202020204" pitchFamily="34" charset="0"/>
            </a:endParaRPr>
          </a:p>
          <a:p>
            <a:pPr marL="285750" indent="-285750" algn="l">
              <a:lnSpc>
                <a:spcPct val="100000"/>
              </a:lnSpc>
              <a:spcBef>
                <a:spcPts val="0"/>
              </a:spcBef>
              <a:buFontTx/>
              <a:buChar char="-"/>
            </a:pPr>
            <a:r>
              <a:rPr lang="de-DE" sz="1600" dirty="0" smtClean="0">
                <a:solidFill>
                  <a:schemeClr val="bg2">
                    <a:lumMod val="50000"/>
                  </a:schemeClr>
                </a:solidFill>
                <a:latin typeface="Century Gothic" panose="020B0502020202020204" pitchFamily="34" charset="0"/>
              </a:rPr>
              <a:t>Musikfestival </a:t>
            </a:r>
            <a:r>
              <a:rPr lang="de-DE" sz="1600" dirty="0">
                <a:solidFill>
                  <a:schemeClr val="bg2">
                    <a:lumMod val="50000"/>
                  </a:schemeClr>
                </a:solidFill>
                <a:latin typeface="Century Gothic" panose="020B0502020202020204" pitchFamily="34" charset="0"/>
              </a:rPr>
              <a:t>in Göttingen (Nachfolger vom Soundcheck</a:t>
            </a:r>
            <a:r>
              <a:rPr lang="de-DE" sz="1600" dirty="0" smtClean="0">
                <a:solidFill>
                  <a:schemeClr val="bg2">
                    <a:lumMod val="50000"/>
                  </a:schemeClr>
                </a:solidFill>
                <a:latin typeface="Century Gothic" panose="020B0502020202020204" pitchFamily="34" charset="0"/>
              </a:rPr>
              <a:t>)</a:t>
            </a:r>
          </a:p>
          <a:p>
            <a:pPr marL="285750" indent="-285750" algn="l">
              <a:lnSpc>
                <a:spcPct val="100000"/>
              </a:lnSpc>
              <a:spcBef>
                <a:spcPts val="0"/>
              </a:spcBef>
              <a:buFontTx/>
              <a:buChar char="-"/>
            </a:pPr>
            <a:r>
              <a:rPr lang="de-DE" sz="1600" dirty="0" smtClean="0">
                <a:solidFill>
                  <a:schemeClr val="bg2">
                    <a:lumMod val="50000"/>
                  </a:schemeClr>
                </a:solidFill>
                <a:latin typeface="Century Gothic" panose="020B0502020202020204" pitchFamily="34" charset="0"/>
              </a:rPr>
              <a:t>Neue </a:t>
            </a:r>
            <a:r>
              <a:rPr lang="de-DE" sz="1600" dirty="0">
                <a:solidFill>
                  <a:schemeClr val="bg2">
                    <a:lumMod val="50000"/>
                  </a:schemeClr>
                </a:solidFill>
                <a:latin typeface="Century Gothic" panose="020B0502020202020204" pitchFamily="34" charset="0"/>
              </a:rPr>
              <a:t>Basketballhalle für die BG Göttingen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smtClean="0">
                      <a:solidFill>
                        <a:srgbClr val="FFFFFF"/>
                      </a:solidFill>
                      <a:latin typeface="Century Gothic" panose="020F0302020204030204"/>
                    </a:rPr>
                    <a:t>Philipp </a:t>
                  </a:r>
                  <a:r>
                    <a:rPr lang="de-DE" kern="0" dirty="0" smtClean="0">
                      <a:solidFill>
                        <a:srgbClr val="FFFFFF"/>
                      </a:solidFill>
                      <a:latin typeface="Century Gothic" panose="020F0302020204030204"/>
                    </a:rPr>
                    <a:t>Kirchhoff</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 y="-29684"/>
            <a:ext cx="2224601" cy="2559128"/>
          </a:xfrm>
          <a:prstGeom prst="rect">
            <a:avLst/>
          </a:prstGeom>
        </p:spPr>
      </p:pic>
    </p:spTree>
    <p:extLst>
      <p:ext uri="{BB962C8B-B14F-4D97-AF65-F5344CB8AC3E}">
        <p14:creationId xmlns:p14="http://schemas.microsoft.com/office/powerpoint/2010/main" val="2101993075"/>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dirty="0"/>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engagiere mich </a:t>
            </a:r>
            <a:r>
              <a:rPr lang="de-DE" sz="1600" dirty="0" smtClean="0">
                <a:solidFill>
                  <a:schemeClr val="bg2">
                    <a:lumMod val="50000"/>
                  </a:schemeClr>
                </a:solidFill>
                <a:latin typeface="Century Gothic" panose="020B0502020202020204" pitchFamily="34" charset="0"/>
              </a:rPr>
              <a:t>viel </a:t>
            </a:r>
            <a:r>
              <a:rPr lang="de-DE" sz="1600" dirty="0">
                <a:solidFill>
                  <a:schemeClr val="bg2">
                    <a:lumMod val="50000"/>
                  </a:schemeClr>
                </a:solidFill>
                <a:latin typeface="Century Gothic" panose="020B0502020202020204" pitchFamily="34" charset="0"/>
              </a:rPr>
              <a:t>bei der Feuerwehr. </a:t>
            </a:r>
            <a:r>
              <a:rPr lang="de-DE" dirty="0"/>
              <a:t>	</a:t>
            </a:r>
          </a:p>
          <a:p>
            <a:pPr algn="l"/>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liebe es zu kochen, zu </a:t>
            </a:r>
            <a:r>
              <a:rPr lang="de-DE" sz="1600" dirty="0" smtClean="0">
                <a:solidFill>
                  <a:schemeClr val="bg2">
                    <a:lumMod val="50000"/>
                  </a:schemeClr>
                </a:solidFill>
                <a:latin typeface="Century Gothic" panose="020B0502020202020204" pitchFamily="34" charset="0"/>
              </a:rPr>
              <a:t>entspannen. </a:t>
            </a:r>
            <a:r>
              <a:rPr lang="de-DE" sz="1600" dirty="0">
                <a:solidFill>
                  <a:schemeClr val="bg2">
                    <a:lumMod val="50000"/>
                  </a:schemeClr>
                </a:solidFill>
                <a:latin typeface="Century Gothic" panose="020B0502020202020204" pitchFamily="34" charset="0"/>
              </a:rPr>
              <a:t>D</a:t>
            </a:r>
            <a:r>
              <a:rPr lang="de-DE" sz="1600" dirty="0" smtClean="0">
                <a:solidFill>
                  <a:schemeClr val="bg2">
                    <a:lumMod val="50000"/>
                  </a:schemeClr>
                </a:solidFill>
                <a:latin typeface="Century Gothic" panose="020B0502020202020204" pitchFamily="34" charset="0"/>
              </a:rPr>
              <a:t>abei </a:t>
            </a:r>
            <a:r>
              <a:rPr lang="de-DE" sz="1600" dirty="0">
                <a:solidFill>
                  <a:schemeClr val="bg2">
                    <a:lumMod val="50000"/>
                  </a:schemeClr>
                </a:solidFill>
                <a:latin typeface="Century Gothic" panose="020B0502020202020204" pitchFamily="34" charset="0"/>
              </a:rPr>
              <a:t>komme ich immer auf neue </a:t>
            </a:r>
            <a:r>
              <a:rPr lang="de-DE" sz="1600" dirty="0" smtClean="0">
                <a:solidFill>
                  <a:schemeClr val="bg2">
                    <a:lumMod val="50000"/>
                  </a:schemeClr>
                </a:solidFill>
                <a:latin typeface="Century Gothic" panose="020B0502020202020204" pitchFamily="34" charset="0"/>
              </a:rPr>
              <a:t>Ideen. </a:t>
            </a:r>
            <a:r>
              <a:rPr lang="de-DE" sz="1600" dirty="0">
                <a:solidFill>
                  <a:schemeClr val="bg2">
                    <a:lumMod val="50000"/>
                  </a:schemeClr>
                </a:solidFill>
                <a:latin typeface="Century Gothic" panose="020B0502020202020204" pitchFamily="34" charset="0"/>
              </a:rPr>
              <a:t>I</a:t>
            </a:r>
            <a:r>
              <a:rPr lang="de-DE" sz="1600" dirty="0" smtClean="0">
                <a:solidFill>
                  <a:schemeClr val="bg2">
                    <a:lumMod val="50000"/>
                  </a:schemeClr>
                </a:solidFill>
                <a:latin typeface="Century Gothic" panose="020B0502020202020204" pitchFamily="34" charset="0"/>
              </a:rPr>
              <a:t>ch </a:t>
            </a:r>
            <a:r>
              <a:rPr lang="de-DE" sz="1600" dirty="0">
                <a:solidFill>
                  <a:schemeClr val="bg2">
                    <a:lumMod val="50000"/>
                  </a:schemeClr>
                </a:solidFill>
                <a:latin typeface="Century Gothic" panose="020B0502020202020204" pitchFamily="34" charset="0"/>
              </a:rPr>
              <a:t>bin </a:t>
            </a:r>
            <a:r>
              <a:rPr lang="de-DE" sz="1600" dirty="0" smtClean="0">
                <a:solidFill>
                  <a:schemeClr val="bg2">
                    <a:lumMod val="50000"/>
                  </a:schemeClr>
                </a:solidFill>
                <a:latin typeface="Century Gothic" panose="020B0502020202020204" pitchFamily="34" charset="0"/>
              </a:rPr>
              <a:t>froh in der Rolli-Basketball Schul-Mannschaft meiner Schule zu sein.</a:t>
            </a:r>
            <a:r>
              <a:rPr lang="de-DE" dirty="0">
                <a:solidFill>
                  <a:schemeClr val="bg2">
                    <a:lumMod val="50000"/>
                  </a:schemeClr>
                </a:solidFill>
              </a:rPr>
              <a:t>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smtClean="0">
                <a:solidFill>
                  <a:schemeClr val="bg2">
                    <a:lumMod val="50000"/>
                  </a:schemeClr>
                </a:solidFill>
                <a:latin typeface="Century Gothic" panose="020B0502020202020204" pitchFamily="34" charset="0"/>
              </a:rPr>
              <a:t>Weil </a:t>
            </a:r>
            <a:r>
              <a:rPr lang="de-DE" sz="1600" dirty="0">
                <a:solidFill>
                  <a:schemeClr val="bg2">
                    <a:lumMod val="50000"/>
                  </a:schemeClr>
                </a:solidFill>
                <a:latin typeface="Century Gothic" panose="020B0502020202020204" pitchFamily="34" charset="0"/>
              </a:rPr>
              <a:t>ich Göttingen </a:t>
            </a:r>
            <a:r>
              <a:rPr lang="de-DE" sz="1600" dirty="0" smtClean="0">
                <a:solidFill>
                  <a:schemeClr val="bg2">
                    <a:lumMod val="50000"/>
                  </a:schemeClr>
                </a:solidFill>
                <a:latin typeface="Century Gothic" panose="020B0502020202020204" pitchFamily="34" charset="0"/>
              </a:rPr>
              <a:t>liebe </a:t>
            </a:r>
            <a:r>
              <a:rPr lang="de-DE" sz="1600" dirty="0">
                <a:solidFill>
                  <a:schemeClr val="bg2">
                    <a:lumMod val="50000"/>
                  </a:schemeClr>
                </a:solidFill>
                <a:latin typeface="Century Gothic" panose="020B0502020202020204" pitchFamily="34" charset="0"/>
              </a:rPr>
              <a:t>und etwas in Göttingen verändern möchte, wie </a:t>
            </a:r>
            <a:r>
              <a:rPr lang="de-DE" sz="1600" dirty="0" smtClean="0">
                <a:solidFill>
                  <a:schemeClr val="bg2">
                    <a:lumMod val="50000"/>
                  </a:schemeClr>
                </a:solidFill>
                <a:latin typeface="Century Gothic" panose="020B0502020202020204" pitchFamily="34" charset="0"/>
              </a:rPr>
              <a:t>z. </a:t>
            </a:r>
            <a:r>
              <a:rPr lang="de-DE" sz="1600" smtClean="0">
                <a:solidFill>
                  <a:schemeClr val="bg2">
                    <a:lumMod val="50000"/>
                  </a:schemeClr>
                </a:solidFill>
                <a:latin typeface="Century Gothic" panose="020B0502020202020204" pitchFamily="34" charset="0"/>
              </a:rPr>
              <a:t>B. </a:t>
            </a:r>
            <a:r>
              <a:rPr lang="de-DE" sz="1600" dirty="0" smtClean="0">
                <a:solidFill>
                  <a:schemeClr val="bg2">
                    <a:lumMod val="50000"/>
                  </a:schemeClr>
                </a:solidFill>
                <a:latin typeface="Century Gothic" panose="020B0502020202020204" pitchFamily="34" charset="0"/>
              </a:rPr>
              <a:t>dass </a:t>
            </a:r>
            <a:r>
              <a:rPr lang="de-DE" sz="1600" dirty="0">
                <a:solidFill>
                  <a:schemeClr val="bg2">
                    <a:lumMod val="50000"/>
                  </a:schemeClr>
                </a:solidFill>
                <a:latin typeface="Century Gothic" panose="020B0502020202020204" pitchFamily="34" charset="0"/>
              </a:rPr>
              <a:t>wir noch mehr </a:t>
            </a:r>
            <a:r>
              <a:rPr lang="de-DE" sz="1600" dirty="0" smtClean="0">
                <a:solidFill>
                  <a:schemeClr val="bg2">
                    <a:lumMod val="50000"/>
                  </a:schemeClr>
                </a:solidFill>
                <a:latin typeface="Century Gothic" panose="020B0502020202020204" pitchFamily="34" charset="0"/>
              </a:rPr>
              <a:t>Fahrradwege und Fahrradstellplätze bekommen</a:t>
            </a:r>
            <a:r>
              <a:rPr lang="de-DE" dirty="0" smtClean="0">
                <a:solidFill>
                  <a:schemeClr val="bg2">
                    <a:lumMod val="50000"/>
                  </a:schemeClr>
                </a:solidFill>
              </a:rPr>
              <a:t>. </a:t>
            </a:r>
            <a:r>
              <a:rPr lang="de-DE" dirty="0">
                <a:solidFill>
                  <a:schemeClr val="bg2">
                    <a:lumMod val="50000"/>
                  </a:schemeClr>
                </a:solidFill>
              </a:rPr>
              <a:t>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chemeClr val="bg2">
                    <a:lumMod val="50000"/>
                  </a:schemeClr>
                </a:solidFill>
                <a:latin typeface="Century Gothic" panose="020B0502020202020204" pitchFamily="34" charset="0"/>
              </a:rPr>
              <a:t>Ich möchte, dass </a:t>
            </a:r>
            <a:r>
              <a:rPr lang="de-DE" sz="1600" dirty="0">
                <a:solidFill>
                  <a:schemeClr val="bg2">
                    <a:lumMod val="50000"/>
                  </a:schemeClr>
                </a:solidFill>
                <a:latin typeface="Century Gothic" panose="020B0502020202020204" pitchFamily="34" charset="0"/>
              </a:rPr>
              <a:t>Göttingen fahrradfreundlicher </a:t>
            </a:r>
            <a:r>
              <a:rPr lang="de-DE" sz="1600" dirty="0" smtClean="0">
                <a:solidFill>
                  <a:schemeClr val="bg2">
                    <a:lumMod val="50000"/>
                  </a:schemeClr>
                </a:solidFill>
                <a:latin typeface="Century Gothic" panose="020B0502020202020204" pitchFamily="34" charset="0"/>
              </a:rPr>
              <a:t>wird. </a:t>
            </a:r>
            <a:r>
              <a:rPr lang="de-DE" sz="1600" dirty="0">
                <a:solidFill>
                  <a:schemeClr val="bg2">
                    <a:lumMod val="50000"/>
                  </a:schemeClr>
                </a:solidFill>
                <a:latin typeface="Century Gothic" panose="020B0502020202020204" pitchFamily="34" charset="0"/>
              </a:rPr>
              <a:t>E</a:t>
            </a:r>
            <a:r>
              <a:rPr lang="de-DE" sz="1600" dirty="0" smtClean="0">
                <a:solidFill>
                  <a:schemeClr val="bg2">
                    <a:lumMod val="50000"/>
                  </a:schemeClr>
                </a:solidFill>
                <a:latin typeface="Century Gothic" panose="020B0502020202020204" pitchFamily="34" charset="0"/>
              </a:rPr>
              <a:t>s </a:t>
            </a:r>
            <a:r>
              <a:rPr lang="de-DE" sz="1600" dirty="0">
                <a:solidFill>
                  <a:schemeClr val="bg2">
                    <a:lumMod val="50000"/>
                  </a:schemeClr>
                </a:solidFill>
                <a:latin typeface="Century Gothic" panose="020B0502020202020204" pitchFamily="34" charset="0"/>
              </a:rPr>
              <a:t>gibt so viele gute Möglichkeiten umweltfreundlich durch die Welt zu kommen und dafür ist es auch wichtig, dass </a:t>
            </a:r>
            <a:r>
              <a:rPr lang="de-DE" sz="1600" dirty="0" smtClean="0">
                <a:solidFill>
                  <a:schemeClr val="bg2">
                    <a:lumMod val="50000"/>
                  </a:schemeClr>
                </a:solidFill>
                <a:latin typeface="Century Gothic" panose="020B0502020202020204" pitchFamily="34" charset="0"/>
              </a:rPr>
              <a:t>die Leute aus der Oberstufe ein kostenloses </a:t>
            </a:r>
            <a:r>
              <a:rPr lang="de-DE" sz="1600" dirty="0">
                <a:solidFill>
                  <a:schemeClr val="bg2">
                    <a:lumMod val="50000"/>
                  </a:schemeClr>
                </a:solidFill>
                <a:latin typeface="Century Gothic" panose="020B0502020202020204" pitchFamily="34" charset="0"/>
              </a:rPr>
              <a:t>B</a:t>
            </a:r>
            <a:r>
              <a:rPr lang="de-DE" sz="1600" dirty="0" smtClean="0">
                <a:solidFill>
                  <a:schemeClr val="bg2">
                    <a:lumMod val="50000"/>
                  </a:schemeClr>
                </a:solidFill>
                <a:latin typeface="Century Gothic" panose="020B0502020202020204" pitchFamily="34" charset="0"/>
              </a:rPr>
              <a:t>usfahrticket bekommen. </a:t>
            </a:r>
            <a:r>
              <a:rPr lang="de-DE" dirty="0"/>
              <a:t>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a:solidFill>
                        <a:srgbClr val="FFFFFF"/>
                      </a:solidFill>
                      <a:latin typeface="Century Gothic" panose="020F0302020204030204"/>
                    </a:rPr>
                    <a:t>Heinrich-Böll-Schule</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Claas Stegmann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898"/>
            <a:ext cx="2217365" cy="2368055"/>
          </a:xfrm>
          <a:prstGeom prst="rect">
            <a:avLst/>
          </a:prstGeom>
        </p:spPr>
      </p:pic>
    </p:spTree>
    <p:extLst>
      <p:ext uri="{BB962C8B-B14F-4D97-AF65-F5344CB8AC3E}">
        <p14:creationId xmlns:p14="http://schemas.microsoft.com/office/powerpoint/2010/main" val="659802461"/>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habe bislang keine spezifischen Projekte durchgeführt, ich bin dennoch entschlossen, im Jugendparlament einen positiven Beitrag zu leisten und mich für die Anliegen der Jugend einzusetzen.</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spcAft>
                <a:spcPts val="0"/>
              </a:spcAft>
            </a:pPr>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interessiere mich sehr für politische Themen und diskutiere gerne mit meinen Freunden darüber.</a:t>
            </a:r>
          </a:p>
          <a:p>
            <a:pPr algn="l">
              <a:lnSpc>
                <a:spcPct val="100000"/>
              </a:lnSpc>
              <a:spcAft>
                <a:spcPts val="0"/>
              </a:spcAft>
            </a:pP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r>
              <a:rPr lang="de-DE" sz="1600" dirty="0" smtClean="0">
                <a:solidFill>
                  <a:schemeClr val="bg2">
                    <a:lumMod val="50000"/>
                  </a:schemeClr>
                </a:solidFill>
                <a:latin typeface="Century Gothic" panose="020B0502020202020204" pitchFamily="34" charset="0"/>
              </a:rPr>
              <a:t>Ich sollte gewählt werden, weil ich leidenschaftlich für politische Themen eintrete, und fest entschlossen bin, mich aktiv für die Anliegen unserer Generation im Jugendparlament einzusetzen.</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rPr>
              <a:t>Ich möchte mich im Jugendparlament besonders für den Klimaschutz und unsere Generation einsetzen!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GSG Göttingen</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15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lvl="0" algn="ctr">
                    <a:defRPr/>
                  </a:pPr>
                  <a:r>
                    <a:rPr lang="de-DE" kern="0" dirty="0" smtClean="0">
                      <a:solidFill>
                        <a:srgbClr val="FFFFFF"/>
                      </a:solidFill>
                      <a:latin typeface="Century Gothic" panose="020F0302020204030204"/>
                    </a:rPr>
                    <a:t>Romeo Huth</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 y="0"/>
            <a:ext cx="2219931" cy="2361158"/>
          </a:xfrm>
          <a:prstGeom prst="rect">
            <a:avLst/>
          </a:prstGeom>
        </p:spPr>
      </p:pic>
    </p:spTree>
    <p:extLst>
      <p:ext uri="{BB962C8B-B14F-4D97-AF65-F5344CB8AC3E}">
        <p14:creationId xmlns:p14="http://schemas.microsoft.com/office/powerpoint/2010/main" val="1628103422"/>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Politik, Geschichte, Sport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Ich habe </a:t>
            </a:r>
            <a:r>
              <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drei </a:t>
            </a:r>
            <a:r>
              <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Geschwister und bin an Geschichte </a:t>
            </a:r>
            <a:r>
              <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interessiert </a:t>
            </a:r>
          </a:p>
          <a:p>
            <a:pPr algn="l"/>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werden?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rPr>
              <a:t>möchte dazu beitragen die Gegenwart und Zukunft positiv mit zu gestalten und ich möchte dabei helfen, dass die Jugendlichen in der Stadt eine Stimme habe.</a:t>
            </a:r>
          </a:p>
          <a:p>
            <a:pPr algn="l">
              <a:lnSpc>
                <a:spcPct val="100000"/>
              </a:lnSpc>
              <a:spcBef>
                <a:spcPts val="0"/>
              </a:spcBef>
              <a:spcAft>
                <a:spcPts val="0"/>
              </a:spcAft>
            </a:pP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endPar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rPr>
              <a:t>möchte mich für Treffpunkte für Jugendliche einsetzen, im Grünen und in den Stadtteilen wie Nikolausberg, die im Moment keinen Ort für Jugendliche haben, wo sie spielen können und sich treffen können.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IGS-</a:t>
                  </a:r>
                  <a:r>
                    <a:rPr kumimoji="0" lang="de-DE" sz="1800" b="0" i="0" u="none" strike="noStrike" kern="0" cap="none" spc="0" normalizeH="0" baseline="0" noProof="0" dirty="0" err="1" smtClean="0">
                      <a:ln>
                        <a:noFill/>
                      </a:ln>
                      <a:solidFill>
                        <a:srgbClr val="FFFFFF"/>
                      </a:solidFill>
                      <a:effectLst/>
                      <a:uLnTx/>
                      <a:uFillTx/>
                      <a:latin typeface="Century Gothic" panose="020F0302020204030204"/>
                      <a:ea typeface="+mn-ea"/>
                      <a:cs typeface="+mn-cs"/>
                    </a:rPr>
                    <a:t>Geismar</a:t>
                  </a: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 </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13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lvl="0" algn="ctr">
                    <a:defRPr/>
                  </a:pPr>
                  <a:r>
                    <a:rPr lang="de-DE" kern="0" dirty="0" smtClean="0">
                      <a:solidFill>
                        <a:srgbClr val="FFFFFF"/>
                      </a:solidFill>
                      <a:latin typeface="Century Gothic" panose="020F0302020204030204"/>
                    </a:rPr>
                    <a:t>Ruben Kaul</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180"/>
            <a:ext cx="2217364" cy="2701854"/>
          </a:xfrm>
          <a:prstGeom prst="rect">
            <a:avLst/>
          </a:prstGeom>
        </p:spPr>
      </p:pic>
    </p:spTree>
    <p:extLst>
      <p:ext uri="{BB962C8B-B14F-4D97-AF65-F5344CB8AC3E}">
        <p14:creationId xmlns:p14="http://schemas.microsoft.com/office/powerpoint/2010/main" val="2762736137"/>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Ich habe mich noch nicht engagiert, möchte ich aber machen</a:t>
            </a:r>
          </a:p>
          <a:p>
            <a:pPr algn="l"/>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smtClean="0">
                <a:solidFill>
                  <a:schemeClr val="bg2">
                    <a:lumMod val="50000"/>
                  </a:schemeClr>
                </a:solidFill>
                <a:latin typeface="Century Gothic" panose="020B0502020202020204" pitchFamily="34" charset="0"/>
              </a:rPr>
              <a:t>Ich bin </a:t>
            </a:r>
            <a:r>
              <a:rPr lang="de-DE" sz="1600" dirty="0">
                <a:solidFill>
                  <a:schemeClr val="bg2">
                    <a:lumMod val="50000"/>
                  </a:schemeClr>
                </a:solidFill>
                <a:latin typeface="Century Gothic" panose="020B0502020202020204" pitchFamily="34" charset="0"/>
              </a:rPr>
              <a:t>13 Jahre alt und spiele gerne Fußball und bin an vielen politischen Sachen interessiert</a:t>
            </a:r>
          </a:p>
          <a:p>
            <a:pPr algn="l"/>
            <a:r>
              <a:rPr lang="de-DE" sz="1600" dirty="0" smtClean="0">
                <a:solidFill>
                  <a:schemeClr val="bg2">
                    <a:lumMod val="50000"/>
                  </a:schemeClr>
                </a:solidFill>
                <a:latin typeface="Century Gothic" panose="020B0502020202020204" pitchFamily="34" charset="0"/>
              </a:rPr>
              <a:t>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werden?</a:t>
            </a:r>
          </a:p>
          <a:p>
            <a:pPr algn="l">
              <a:lnSpc>
                <a:spcPct val="100000"/>
              </a:lnSpc>
              <a:spcAft>
                <a:spcPts val="0"/>
              </a:spcAft>
            </a:pPr>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Weil </a:t>
            </a:r>
            <a:r>
              <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es gut finde, wenn Kinder die noch nicht wählen dürfen, trotzdem das Gefühl haben, dass sie etwas im Leben verändern können</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Das Kinder mehr in der Politik bestimmen können, weil ich was für die späteren Erwachsenen zum Guten verändern </a:t>
            </a:r>
            <a:r>
              <a:rPr lang="de-DE" sz="1600" dirty="0" smtClean="0">
                <a:solidFill>
                  <a:schemeClr val="bg2">
                    <a:lumMod val="50000"/>
                  </a:schemeClr>
                </a:solidFill>
                <a:latin typeface="Century Gothic" panose="020B0502020202020204" pitchFamily="34" charset="0"/>
              </a:rPr>
              <a:t>will.</a:t>
            </a: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IGS-</a:t>
                  </a:r>
                  <a:r>
                    <a:rPr lang="de-DE" kern="0" dirty="0" err="1" smtClean="0">
                      <a:solidFill>
                        <a:srgbClr val="FFFFFF"/>
                      </a:solidFill>
                      <a:latin typeface="Century Gothic" panose="020F0302020204030204"/>
                    </a:rPr>
                    <a:t>Geismar</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13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err="1" smtClean="0">
                      <a:solidFill>
                        <a:srgbClr val="FFFFFF"/>
                      </a:solidFill>
                      <a:latin typeface="Century Gothic" panose="020F0302020204030204"/>
                    </a:rPr>
                    <a:t>Rusul</a:t>
                  </a:r>
                  <a:r>
                    <a:rPr lang="de-DE" kern="0" dirty="0" smtClean="0">
                      <a:solidFill>
                        <a:srgbClr val="FFFFFF"/>
                      </a:solidFill>
                      <a:latin typeface="Century Gothic" panose="020F0302020204030204"/>
                    </a:rPr>
                    <a:t> </a:t>
                  </a:r>
                  <a:r>
                    <a:rPr lang="de-DE" kern="0" dirty="0" err="1" smtClean="0">
                      <a:solidFill>
                        <a:srgbClr val="FFFFFF"/>
                      </a:solidFill>
                      <a:latin typeface="Century Gothic" panose="020F0302020204030204"/>
                    </a:rPr>
                    <a:t>Vokshi</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 y="-15188"/>
            <a:ext cx="2219931" cy="2892313"/>
          </a:xfrm>
          <a:prstGeom prst="rect">
            <a:avLst/>
          </a:prstGeom>
        </p:spPr>
      </p:pic>
    </p:spTree>
    <p:extLst>
      <p:ext uri="{BB962C8B-B14F-4D97-AF65-F5344CB8AC3E}">
        <p14:creationId xmlns:p14="http://schemas.microsoft.com/office/powerpoint/2010/main" val="4086213469"/>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lvl="0" algn="l"/>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a:t>
            </a: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für:</a:t>
            </a:r>
          </a:p>
          <a:p>
            <a:pPr marL="342900" lvl="0" indent="-342900" algn="l">
              <a:buFont typeface="Arial" panose="020B0604020202020204" pitchFamily="34" charset="0"/>
              <a:buChar char="•"/>
            </a:pPr>
            <a:r>
              <a:rPr lang="de-DE" sz="1100" dirty="0" smtClean="0">
                <a:solidFill>
                  <a:schemeClr val="bg2">
                    <a:lumMod val="50000"/>
                  </a:schemeClr>
                </a:solidFill>
                <a:latin typeface="Century Gothic" panose="020B0502020202020204" pitchFamily="34" charset="0"/>
              </a:rPr>
              <a:t>für </a:t>
            </a:r>
            <a:r>
              <a:rPr lang="de-DE" sz="1100" dirty="0">
                <a:solidFill>
                  <a:schemeClr val="bg2">
                    <a:lumMod val="50000"/>
                  </a:schemeClr>
                </a:solidFill>
                <a:latin typeface="Century Gothic" panose="020B0502020202020204" pitchFamily="34" charset="0"/>
              </a:rPr>
              <a:t>ein soziales Miteinander an unserer Schule</a:t>
            </a:r>
          </a:p>
          <a:p>
            <a:pPr marL="342900" lvl="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gegen Rassismus - für Courage, auch im bundesweiten Netzwerk</a:t>
            </a:r>
          </a:p>
          <a:p>
            <a:pPr marL="342900" lvl="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für demokratische Strukturen in Unterricht und Schule als Bildungseinrichtung</a:t>
            </a:r>
          </a:p>
          <a:p>
            <a:pPr marL="34290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für Schulentwicklung</a:t>
            </a:r>
            <a:endPar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pP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marL="342900" lvl="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als Klassensprecherin</a:t>
            </a:r>
          </a:p>
          <a:p>
            <a:pPr marL="342900" lvl="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als Schulsprecherin</a:t>
            </a:r>
          </a:p>
          <a:p>
            <a:pPr marL="342900" lvl="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als Jugendparlamentarierin</a:t>
            </a:r>
          </a:p>
          <a:p>
            <a:pPr marL="342900" lvl="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als Mitglied in den </a:t>
            </a:r>
            <a:r>
              <a:rPr lang="de-DE" sz="1100" dirty="0" smtClean="0">
                <a:solidFill>
                  <a:schemeClr val="bg2">
                    <a:lumMod val="50000"/>
                  </a:schemeClr>
                </a:solidFill>
                <a:latin typeface="Century Gothic" panose="020B0502020202020204" pitchFamily="34" charset="0"/>
              </a:rPr>
              <a:t>Schularbeitsgruppen:</a:t>
            </a:r>
            <a:endParaRPr lang="de-DE" sz="1100" dirty="0">
              <a:solidFill>
                <a:schemeClr val="bg2">
                  <a:lumMod val="50000"/>
                </a:schemeClr>
              </a:solidFill>
              <a:latin typeface="Century Gothic" panose="020B0502020202020204" pitchFamily="34" charset="0"/>
            </a:endParaRPr>
          </a:p>
          <a:p>
            <a:pPr marL="34290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Schule ohne Rassismus - Schule mit Courage</a:t>
            </a:r>
          </a:p>
          <a:p>
            <a:pPr marL="342900" indent="-342900" algn="l">
              <a:buFont typeface="Arial" panose="020B0604020202020204" pitchFamily="34" charset="0"/>
              <a:buChar char="•"/>
            </a:pPr>
            <a:r>
              <a:rPr lang="de-DE" sz="1100" dirty="0">
                <a:solidFill>
                  <a:schemeClr val="bg2">
                    <a:lumMod val="50000"/>
                  </a:schemeClr>
                </a:solidFill>
                <a:latin typeface="Century Gothic" panose="020B0502020202020204" pitchFamily="34" charset="0"/>
              </a:rPr>
              <a:t>Soziales Miteinander am </a:t>
            </a:r>
            <a:r>
              <a:rPr lang="de-DE" sz="1100" dirty="0" smtClean="0">
                <a:solidFill>
                  <a:schemeClr val="bg2">
                    <a:lumMod val="50000"/>
                  </a:schemeClr>
                </a:solidFill>
                <a:latin typeface="Century Gothic" panose="020B0502020202020204" pitchFamily="34" charset="0"/>
              </a:rPr>
              <a:t>FKG</a:t>
            </a:r>
            <a:endParaRPr lang="de-DE" sz="11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1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100" dirty="0">
                <a:solidFill>
                  <a:schemeClr val="bg2">
                    <a:lumMod val="50000"/>
                  </a:schemeClr>
                </a:solidFill>
                <a:latin typeface="Century Gothic" panose="020B0502020202020204" pitchFamily="34" charset="0"/>
              </a:rPr>
              <a:t>Ich engagiere mich sehr gerne in den verschiedensten Weisen, mache Kampfsport (Ju-Jutsu), reise gerne und unternehme viele Dinge mit meinen Freunden und meiner Familie</a:t>
            </a:r>
            <a:r>
              <a:rPr lang="de-DE" sz="1100" dirty="0" smtClean="0">
                <a:solidFill>
                  <a:schemeClr val="bg2">
                    <a:lumMod val="50000"/>
                  </a:schemeClr>
                </a:solidFill>
                <a:latin typeface="Century Gothic" panose="020B0502020202020204" pitchFamily="34" charset="0"/>
              </a:rPr>
              <a:t>.</a:t>
            </a:r>
            <a:endParaRPr lang="de-DE" sz="1100" dirty="0">
              <a:solidFill>
                <a:schemeClr val="bg2">
                  <a:lumMod val="50000"/>
                </a:schemeClr>
              </a:solidFill>
              <a:latin typeface="Century Gothic" panose="020B0502020202020204" pitchFamily="34" charset="0"/>
            </a:endParaRPr>
          </a:p>
          <a:p>
            <a:pPr algn="l"/>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a:t>
            </a: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werden?</a:t>
            </a:r>
            <a:endPar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100" dirty="0">
                <a:solidFill>
                  <a:schemeClr val="bg2">
                    <a:lumMod val="50000"/>
                  </a:schemeClr>
                </a:solidFill>
                <a:latin typeface="Century Gothic" panose="020B0502020202020204" pitchFamily="34" charset="0"/>
              </a:rPr>
              <a:t>Ich möchte den Schüler*innen Göttingens eine Stimme geben! Ich möchte unsere Ansichten als Jugendliche vertreten und unsere Ziele verwirklichen. Da ich der Meinung bin, dass auch das Mitspracherecht von Jugendlichen in der Politik eine große Rolle spielt und gut genutzt werden muss, möchte ich mich aktiv dafür einsetzen, dass wir </a:t>
            </a:r>
            <a:r>
              <a:rPr lang="de-DE" sz="1100" dirty="0" smtClean="0">
                <a:solidFill>
                  <a:schemeClr val="bg2">
                    <a:lumMod val="50000"/>
                  </a:schemeClr>
                </a:solidFill>
                <a:latin typeface="Century Gothic" panose="020B0502020202020204" pitchFamily="34" charset="0"/>
              </a:rPr>
              <a:t>Jugendlichen </a:t>
            </a:r>
            <a:r>
              <a:rPr lang="de-DE" sz="1100" dirty="0">
                <a:solidFill>
                  <a:schemeClr val="bg2">
                    <a:lumMod val="50000"/>
                  </a:schemeClr>
                </a:solidFill>
                <a:latin typeface="Century Gothic" panose="020B0502020202020204" pitchFamily="34" charset="0"/>
              </a:rPr>
              <a:t>mehr Möglichkeiten haben unseren Lebensraum mitzugestalten und einen Teil dazu beitragen können, Göttingen zu einem besseren Ort zu machen, an dem sich alle wohlfühlen</a:t>
            </a:r>
            <a:r>
              <a:rPr lang="de-DE" sz="1100" dirty="0" smtClean="0">
                <a:solidFill>
                  <a:schemeClr val="bg2">
                    <a:lumMod val="50000"/>
                  </a:schemeClr>
                </a:solidFill>
                <a:latin typeface="Century Gothic" panose="020B0502020202020204" pitchFamily="34" charset="0"/>
              </a:rPr>
              <a:t>.</a:t>
            </a:r>
            <a:endParaRPr lang="de-DE" sz="11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1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1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1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endParaRPr lang="de-DE" sz="1100" dirty="0" smtClean="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100" dirty="0">
                <a:solidFill>
                  <a:schemeClr val="bg2">
                    <a:lumMod val="50000"/>
                  </a:schemeClr>
                </a:solidFill>
                <a:latin typeface="Century Gothic" panose="020B0502020202020204" pitchFamily="34" charset="0"/>
              </a:rPr>
              <a:t>Mir ist es wichtig, dass Vielfalt geschätzt und gefördert wird. Aus diesem Grund sind meine größten </a:t>
            </a:r>
            <a:r>
              <a:rPr lang="de-DE" sz="1100" dirty="0" smtClean="0">
                <a:solidFill>
                  <a:schemeClr val="bg2">
                    <a:lumMod val="50000"/>
                  </a:schemeClr>
                </a:solidFill>
                <a:latin typeface="Century Gothic" panose="020B0502020202020204" pitchFamily="34" charset="0"/>
              </a:rPr>
              <a:t>Ziele: </a:t>
            </a:r>
            <a:r>
              <a:rPr lang="de-DE" sz="1100" dirty="0">
                <a:solidFill>
                  <a:schemeClr val="bg2">
                    <a:lumMod val="50000"/>
                  </a:schemeClr>
                </a:solidFill>
                <a:latin typeface="Century Gothic" panose="020B0502020202020204" pitchFamily="34" charset="0"/>
              </a:rPr>
              <a:t>Rassismus, Sexismus und alle anderen Arten von Diskriminierung oder Benachteiligung oder Herabwürdigung zu verhindern und einen sozialen Umgang miteinander in der Gesellschaft zu schaffen. Darüber hinaus sind mir aber auch </a:t>
            </a:r>
            <a:r>
              <a:rPr lang="de-DE" sz="1100" dirty="0" smtClean="0">
                <a:solidFill>
                  <a:schemeClr val="bg2">
                    <a:lumMod val="50000"/>
                  </a:schemeClr>
                </a:solidFill>
                <a:latin typeface="Century Gothic" panose="020B0502020202020204" pitchFamily="34" charset="0"/>
              </a:rPr>
              <a:t>Themen </a:t>
            </a:r>
            <a:r>
              <a:rPr lang="de-DE" sz="1100" dirty="0">
                <a:solidFill>
                  <a:schemeClr val="bg2">
                    <a:lumMod val="50000"/>
                  </a:schemeClr>
                </a:solidFill>
                <a:latin typeface="Century Gothic" panose="020B0502020202020204" pitchFamily="34" charset="0"/>
              </a:rPr>
              <a:t>wie Umweltschutz, Digitalisierung an Schulen, Kultur, Gleichstellung und Demokratie sehr wichtig und bedürfen meiner Meinung nach mehr Aufmerksamkeit von uns Jugendlichen als Betroffenen.</a:t>
            </a:r>
          </a:p>
          <a:p>
            <a:pPr algn="l">
              <a:lnSpc>
                <a:spcPct val="100000"/>
              </a:lnSpc>
              <a:spcBef>
                <a:spcPts val="0"/>
              </a:spcBef>
            </a:pPr>
            <a:endParaRPr lang="de-DE" sz="1100" dirty="0">
              <a:solidFill>
                <a:schemeClr val="tx1">
                  <a:lumMod val="50000"/>
                  <a:lumOff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FKG</a:t>
                  </a:r>
                  <a:r>
                    <a:rPr kumimoji="0" lang="de-DE" sz="1800" b="0" i="0" u="none" strike="noStrike" kern="0" cap="none" spc="0" normalizeH="0" noProof="0" dirty="0" smtClean="0">
                      <a:ln>
                        <a:noFill/>
                      </a:ln>
                      <a:solidFill>
                        <a:srgbClr val="FFFFFF"/>
                      </a:solidFill>
                      <a:effectLst/>
                      <a:uLnTx/>
                      <a:uFillTx/>
                      <a:latin typeface="Century Gothic" panose="020F0302020204030204"/>
                      <a:ea typeface="+mn-ea"/>
                      <a:cs typeface="+mn-cs"/>
                    </a:rPr>
                    <a:t> </a:t>
                  </a: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Göttingen</a:t>
                  </a:r>
                  <a:endParaRPr kumimoji="0" lang="de-DE" b="0" i="0" u="none" strike="noStrike" kern="0" cap="none" spc="0" normalizeH="0" baseline="0" noProof="0" dirty="0" smtClean="0">
                    <a:ln>
                      <a:noFill/>
                    </a:ln>
                    <a:solidFill>
                      <a:srgbClr val="FFFFFF"/>
                    </a:solidFill>
                    <a:effectLst/>
                    <a:uLnTx/>
                    <a:uFillTx/>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lvl="0" algn="ctr">
                    <a:defRPr/>
                  </a:pPr>
                  <a:r>
                    <a:rPr lang="de-DE" kern="0" dirty="0" smtClean="0">
                      <a:solidFill>
                        <a:srgbClr val="FFFFFF"/>
                      </a:solidFill>
                      <a:latin typeface="Century Gothic" panose="020F0302020204030204"/>
                    </a:rPr>
                    <a:t>Sara Ouaissa</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2217364" cy="2811816"/>
          </a:xfrm>
          <a:prstGeom prst="rect">
            <a:avLst/>
          </a:prstGeom>
        </p:spPr>
      </p:pic>
    </p:spTree>
    <p:extLst>
      <p:ext uri="{BB962C8B-B14F-4D97-AF65-F5344CB8AC3E}">
        <p14:creationId xmlns:p14="http://schemas.microsoft.com/office/powerpoint/2010/main" val="2065841966"/>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2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200" dirty="0">
              <a:latin typeface="Century Gothic" panose="020B0502020202020204" pitchFamily="34" charset="0"/>
            </a:endParaRPr>
          </a:p>
          <a:p>
            <a:pPr algn="l"/>
            <a:r>
              <a:rPr lang="de-DE" sz="1200" dirty="0">
                <a:solidFill>
                  <a:schemeClr val="bg2">
                    <a:lumMod val="50000"/>
                  </a:schemeClr>
                </a:solidFill>
                <a:latin typeface="Century Gothic" panose="020B0502020202020204" pitchFamily="34" charset="0"/>
              </a:rPr>
              <a:t>Die Themen Klimaschutz, Bildung, Jugendbeteiligung und Stärkung einer jugendfreundlicheren Stadt bewegen mich schon seit dem Start meines Engagements mit 13 Jahren</a:t>
            </a:r>
            <a:r>
              <a:rPr lang="de-DE" sz="1200" dirty="0" smtClean="0">
                <a:solidFill>
                  <a:schemeClr val="bg2">
                    <a:lumMod val="50000"/>
                  </a:schemeClr>
                </a:solidFill>
                <a:latin typeface="Century Gothic" panose="020B0502020202020204" pitchFamily="34" charset="0"/>
              </a:rPr>
              <a:t>.</a:t>
            </a:r>
            <a:endParaRPr lang="de-DE" sz="12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2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Klimaschutz geht als kommunale Problematik mit den internationalen Herausforderungen Hand in Hand. Nicht nur das Thema Klimaschutz bewegt uns Jugendliche sondern auch die Gestaltung der Schule, ein Ort der schließlich unsere Jugend prägt. Ich möchte, dass das Jugendparlament weiter an der politischen Bildung in den Schulen festhält. Von uns sollt ihr in Zukunft öfter was in den Schulen hören!  </a:t>
            </a:r>
          </a:p>
          <a:p>
            <a:pPr algn="l"/>
            <a:r>
              <a:rPr lang="de-DE" sz="12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Nicht nur die Schule wird zu unserem zweiten Zuhause, sondern auch die Innenstadt. Orte zum chillen sind meistens Mangelware. Neue Zeiten erfordern auch neue Transportwege. Was ist nerviger als den E-</a:t>
            </a:r>
            <a:r>
              <a:rPr lang="de-DE" sz="1200" dirty="0" err="1">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Scooter</a:t>
            </a:r>
            <a:r>
              <a:rPr lang="de-DE" sz="12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 vor dem Zentrum abstellen zu müssen oder minutenlang nach einem Fahrradabstellplatz zu suchen? Mit mir ändert sich das</a:t>
            </a:r>
            <a:r>
              <a:rPr lang="de-DE" sz="12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spcAft>
                <a:spcPts val="0"/>
              </a:spcAft>
            </a:pPr>
            <a:r>
              <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200" dirty="0">
                <a:solidFill>
                  <a:schemeClr val="bg2">
                    <a:lumMod val="50000"/>
                  </a:schemeClr>
                </a:solidFill>
                <a:latin typeface="Century Gothic" panose="020B0502020202020204" pitchFamily="34" charset="0"/>
              </a:rPr>
              <a:t>Ich engagiere mich schon seit meinem 13. Lebensjahr politisch. Egal ob als Klimaaktivist bei </a:t>
            </a:r>
            <a:r>
              <a:rPr lang="de-DE" sz="1200" dirty="0" err="1">
                <a:solidFill>
                  <a:schemeClr val="bg2">
                    <a:lumMod val="50000"/>
                  </a:schemeClr>
                </a:solidFill>
                <a:latin typeface="Century Gothic" panose="020B0502020202020204" pitchFamily="34" charset="0"/>
              </a:rPr>
              <a:t>Fridays</a:t>
            </a:r>
            <a:r>
              <a:rPr lang="de-DE" sz="1200" dirty="0">
                <a:solidFill>
                  <a:schemeClr val="bg2">
                    <a:lumMod val="50000"/>
                  </a:schemeClr>
                </a:solidFill>
                <a:latin typeface="Century Gothic" panose="020B0502020202020204" pitchFamily="34" charset="0"/>
              </a:rPr>
              <a:t> </a:t>
            </a:r>
            <a:r>
              <a:rPr lang="de-DE" sz="1200" dirty="0" err="1">
                <a:solidFill>
                  <a:schemeClr val="bg2">
                    <a:lumMod val="50000"/>
                  </a:schemeClr>
                </a:solidFill>
                <a:latin typeface="Century Gothic" panose="020B0502020202020204" pitchFamily="34" charset="0"/>
              </a:rPr>
              <a:t>for</a:t>
            </a:r>
            <a:r>
              <a:rPr lang="de-DE" sz="1200" dirty="0">
                <a:solidFill>
                  <a:schemeClr val="bg2">
                    <a:lumMod val="50000"/>
                  </a:schemeClr>
                </a:solidFill>
                <a:latin typeface="Century Gothic" panose="020B0502020202020204" pitchFamily="34" charset="0"/>
              </a:rPr>
              <a:t> Future, als langjähriger Schülersprecher oder </a:t>
            </a:r>
            <a:r>
              <a:rPr lang="de-DE" sz="1200" dirty="0" err="1">
                <a:solidFill>
                  <a:schemeClr val="bg2">
                    <a:lumMod val="50000"/>
                  </a:schemeClr>
                </a:solidFill>
                <a:latin typeface="Century Gothic" panose="020B0502020202020204" pitchFamily="34" charset="0"/>
              </a:rPr>
              <a:t>Podcaster</a:t>
            </a:r>
            <a:r>
              <a:rPr lang="de-DE" sz="1200" dirty="0">
                <a:solidFill>
                  <a:schemeClr val="bg2">
                    <a:lumMod val="50000"/>
                  </a:schemeClr>
                </a:solidFill>
                <a:latin typeface="Century Gothic" panose="020B0502020202020204" pitchFamily="34" charset="0"/>
              </a:rPr>
              <a:t>. In meiner Freizeit kellnere ich in der besten Pizzeria Göttingens und finde dadurch meinen Ausgleich. Besonders interessiert mich die internationale Politik. Ein offenes Ohr für euch habe ich immer, egal ob in der Schule, während ich arbeite oder beim Sport! </a:t>
            </a:r>
            <a:endPar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2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200" dirty="0">
                <a:solidFill>
                  <a:schemeClr val="bg2">
                    <a:lumMod val="50000"/>
                  </a:schemeClr>
                </a:solidFill>
                <a:latin typeface="Century Gothic" panose="020B0502020202020204" pitchFamily="34" charset="0"/>
              </a:rPr>
              <a:t>Kommunalpolitik kann manchmal ziemlich kompliziert sein. Seit dem beginn der Jugendparlaments engagiere ich mich dort. Die vierjährige Erfahrung hat mir gezeigt, welche Wege man gehen muss, um etwas in dieser Stadt effektiv umsetzen zu können. Manche empfinden meine kritischen Blicke als </a:t>
            </a:r>
            <a:r>
              <a:rPr lang="de-DE" sz="1200" dirty="0" smtClean="0">
                <a:solidFill>
                  <a:schemeClr val="bg2">
                    <a:lumMod val="50000"/>
                  </a:schemeClr>
                </a:solidFill>
                <a:latin typeface="Century Gothic" panose="020B0502020202020204" pitchFamily="34" charset="0"/>
              </a:rPr>
              <a:t>fragwürdig</a:t>
            </a:r>
            <a:r>
              <a:rPr lang="de-DE" sz="1200" dirty="0">
                <a:solidFill>
                  <a:schemeClr val="bg2">
                    <a:lumMod val="50000"/>
                  </a:schemeClr>
                </a:solidFill>
                <a:latin typeface="Century Gothic" panose="020B0502020202020204" pitchFamily="34" charset="0"/>
              </a:rPr>
              <a:t>. Dahinter verbirgt sich jedoch nur ein Jugendlicher der möchte, dass seine Heimatstadt in den nächsten 50 Jahren den gleichen jungen </a:t>
            </a:r>
            <a:r>
              <a:rPr lang="de-DE" sz="1200" dirty="0" smtClean="0">
                <a:solidFill>
                  <a:schemeClr val="bg2">
                    <a:lumMod val="50000"/>
                  </a:schemeClr>
                </a:solidFill>
                <a:latin typeface="Century Gothic" panose="020B0502020202020204" pitchFamily="34" charset="0"/>
              </a:rPr>
              <a:t>Charme </a:t>
            </a:r>
            <a:r>
              <a:rPr lang="de-DE" sz="1200" dirty="0">
                <a:solidFill>
                  <a:schemeClr val="bg2">
                    <a:lumMod val="50000"/>
                  </a:schemeClr>
                </a:solidFill>
                <a:latin typeface="Century Gothic" panose="020B0502020202020204" pitchFamily="34" charset="0"/>
              </a:rPr>
              <a:t>behält, wie in der Gegenwart. </a:t>
            </a:r>
            <a:endPar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2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2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2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a:t>
            </a:r>
            <a:r>
              <a:rPr lang="de-DE" sz="1200" dirty="0">
                <a:solidFill>
                  <a:schemeClr val="bg2">
                    <a:lumMod val="50000"/>
                  </a:schemeClr>
                </a:solidFill>
                <a:latin typeface="Century Gothic" panose="020B0502020202020204" pitchFamily="34" charset="0"/>
              </a:rPr>
              <a:t>	Umgestaltung des Platzes an der Johanniskirche mit mehr Grün, Sitzgelegenheiten und multifunktionaler </a:t>
            </a:r>
            <a:r>
              <a:rPr lang="de-DE" sz="1200" dirty="0" smtClean="0">
                <a:solidFill>
                  <a:schemeClr val="bg2">
                    <a:lumMod val="50000"/>
                  </a:schemeClr>
                </a:solidFill>
                <a:latin typeface="Century Gothic" panose="020B0502020202020204" pitchFamily="34" charset="0"/>
              </a:rPr>
              <a:t>	Bühne</a:t>
            </a:r>
            <a:endParaRPr lang="de-DE" sz="1200" dirty="0">
              <a:solidFill>
                <a:schemeClr val="bg2">
                  <a:lumMod val="50000"/>
                </a:schemeClr>
              </a:solidFill>
              <a:latin typeface="Century Gothic" panose="020B0502020202020204" pitchFamily="34" charset="0"/>
            </a:endParaRPr>
          </a:p>
          <a:p>
            <a:pPr algn="l">
              <a:lnSpc>
                <a:spcPct val="100000"/>
              </a:lnSpc>
              <a:spcBef>
                <a:spcPts val="0"/>
              </a:spcBef>
            </a:pPr>
            <a:r>
              <a:rPr lang="de-DE" sz="1200" dirty="0">
                <a:solidFill>
                  <a:schemeClr val="bg2">
                    <a:lumMod val="50000"/>
                  </a:schemeClr>
                </a:solidFill>
                <a:latin typeface="Century Gothic" panose="020B0502020202020204" pitchFamily="34" charset="0"/>
              </a:rPr>
              <a:t>•	Flächendeckende Erweiterung der Parkzone aller E-</a:t>
            </a:r>
            <a:r>
              <a:rPr lang="de-DE" sz="1200" dirty="0" err="1">
                <a:solidFill>
                  <a:schemeClr val="bg2">
                    <a:lumMod val="50000"/>
                  </a:schemeClr>
                </a:solidFill>
                <a:latin typeface="Century Gothic" panose="020B0502020202020204" pitchFamily="34" charset="0"/>
              </a:rPr>
              <a:t>Scooteranbieter</a:t>
            </a:r>
            <a:r>
              <a:rPr lang="de-DE" sz="1200" dirty="0">
                <a:solidFill>
                  <a:schemeClr val="bg2">
                    <a:lumMod val="50000"/>
                  </a:schemeClr>
                </a:solidFill>
                <a:latin typeface="Century Gothic" panose="020B0502020202020204" pitchFamily="34" charset="0"/>
              </a:rPr>
              <a:t> innerhalb der Innenstadt sowie </a:t>
            </a:r>
            <a:r>
              <a:rPr lang="de-DE" sz="1200" dirty="0" err="1">
                <a:solidFill>
                  <a:schemeClr val="bg2">
                    <a:lumMod val="50000"/>
                  </a:schemeClr>
                </a:solidFill>
                <a:latin typeface="Century Gothic" panose="020B0502020202020204" pitchFamily="34" charset="0"/>
              </a:rPr>
              <a:t>Grone</a:t>
            </a:r>
            <a:r>
              <a:rPr lang="de-DE" sz="1200" dirty="0">
                <a:solidFill>
                  <a:schemeClr val="bg2">
                    <a:lumMod val="50000"/>
                  </a:schemeClr>
                </a:solidFill>
                <a:latin typeface="Century Gothic" panose="020B0502020202020204" pitchFamily="34" charset="0"/>
              </a:rPr>
              <a:t>, </a:t>
            </a:r>
            <a:r>
              <a:rPr lang="de-DE" sz="1200" dirty="0" smtClean="0">
                <a:solidFill>
                  <a:schemeClr val="bg2">
                    <a:lumMod val="50000"/>
                  </a:schemeClr>
                </a:solidFill>
                <a:latin typeface="Century Gothic" panose="020B0502020202020204" pitchFamily="34" charset="0"/>
              </a:rPr>
              <a:t>	</a:t>
            </a:r>
            <a:r>
              <a:rPr lang="de-DE" sz="1200" dirty="0" err="1" smtClean="0">
                <a:solidFill>
                  <a:schemeClr val="bg2">
                    <a:lumMod val="50000"/>
                  </a:schemeClr>
                </a:solidFill>
                <a:latin typeface="Century Gothic" panose="020B0502020202020204" pitchFamily="34" charset="0"/>
              </a:rPr>
              <a:t>Holtensen</a:t>
            </a:r>
            <a:r>
              <a:rPr lang="de-DE" sz="1200" dirty="0" smtClean="0">
                <a:solidFill>
                  <a:schemeClr val="bg2">
                    <a:lumMod val="50000"/>
                  </a:schemeClr>
                </a:solidFill>
                <a:latin typeface="Century Gothic" panose="020B0502020202020204" pitchFamily="34" charset="0"/>
              </a:rPr>
              <a:t> </a:t>
            </a:r>
            <a:r>
              <a:rPr lang="de-DE" sz="1200" dirty="0">
                <a:solidFill>
                  <a:schemeClr val="bg2">
                    <a:lumMod val="50000"/>
                  </a:schemeClr>
                </a:solidFill>
                <a:latin typeface="Century Gothic" panose="020B0502020202020204" pitchFamily="34" charset="0"/>
              </a:rPr>
              <a:t>und den </a:t>
            </a:r>
            <a:r>
              <a:rPr lang="de-DE" sz="1200" dirty="0" err="1">
                <a:solidFill>
                  <a:schemeClr val="bg2">
                    <a:lumMod val="50000"/>
                  </a:schemeClr>
                </a:solidFill>
                <a:latin typeface="Century Gothic" panose="020B0502020202020204" pitchFamily="34" charset="0"/>
              </a:rPr>
              <a:t>Zietenterassen</a:t>
            </a:r>
            <a:r>
              <a:rPr lang="de-DE" sz="1200" dirty="0">
                <a:solidFill>
                  <a:schemeClr val="bg2">
                    <a:lumMod val="50000"/>
                  </a:schemeClr>
                </a:solidFill>
                <a:latin typeface="Century Gothic" panose="020B0502020202020204" pitchFamily="34" charset="0"/>
              </a:rPr>
              <a:t> etc. </a:t>
            </a:r>
          </a:p>
          <a:p>
            <a:pPr algn="l">
              <a:lnSpc>
                <a:spcPct val="100000"/>
              </a:lnSpc>
              <a:spcBef>
                <a:spcPts val="0"/>
              </a:spcBef>
            </a:pPr>
            <a:r>
              <a:rPr lang="de-DE" sz="1200" dirty="0">
                <a:solidFill>
                  <a:schemeClr val="bg2">
                    <a:lumMod val="50000"/>
                  </a:schemeClr>
                </a:solidFill>
                <a:latin typeface="Century Gothic" panose="020B0502020202020204" pitchFamily="34" charset="0"/>
              </a:rPr>
              <a:t>•	In allen Schulen Mülleimer zur effektiven Mülltrennung</a:t>
            </a:r>
          </a:p>
          <a:p>
            <a:pPr algn="l">
              <a:lnSpc>
                <a:spcPct val="100000"/>
              </a:lnSpc>
              <a:spcBef>
                <a:spcPts val="0"/>
              </a:spcBef>
            </a:pPr>
            <a:r>
              <a:rPr lang="de-DE" sz="1200" dirty="0">
                <a:solidFill>
                  <a:schemeClr val="bg2">
                    <a:lumMod val="50000"/>
                  </a:schemeClr>
                </a:solidFill>
                <a:latin typeface="Century Gothic" panose="020B0502020202020204" pitchFamily="34" charset="0"/>
              </a:rPr>
              <a:t>•	Stärkung von Jugendlichen mit Migrationshintergrund in der Politik </a:t>
            </a:r>
          </a:p>
          <a:p>
            <a:pPr algn="l">
              <a:lnSpc>
                <a:spcPct val="100000"/>
              </a:lnSpc>
              <a:spcBef>
                <a:spcPts val="0"/>
              </a:spcBef>
            </a:pPr>
            <a:r>
              <a:rPr lang="de-DE" sz="1200" dirty="0">
                <a:solidFill>
                  <a:schemeClr val="bg2">
                    <a:lumMod val="50000"/>
                  </a:schemeClr>
                </a:solidFill>
                <a:latin typeface="Century Gothic" panose="020B0502020202020204" pitchFamily="34" charset="0"/>
              </a:rPr>
              <a:t>•	Mehr jugendpolitische Kooperationen mit unseren Partnerstädten </a:t>
            </a:r>
          </a:p>
          <a:p>
            <a:pPr algn="l">
              <a:lnSpc>
                <a:spcPct val="100000"/>
              </a:lnSpc>
              <a:spcBef>
                <a:spcPts val="0"/>
              </a:spcBef>
            </a:pP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OHG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18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Tim Wiedenmeier</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17365" cy="2478847"/>
          </a:xfrm>
          <a:prstGeom prst="rect">
            <a:avLst/>
          </a:prstGeom>
        </p:spPr>
      </p:pic>
    </p:spTree>
    <p:extLst>
      <p:ext uri="{BB962C8B-B14F-4D97-AF65-F5344CB8AC3E}">
        <p14:creationId xmlns:p14="http://schemas.microsoft.com/office/powerpoint/2010/main" val="2894053675"/>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Ich engagiere mich für meine Schule, für die Tafel und für den Klimaschutz.</a:t>
            </a:r>
          </a:p>
          <a:p>
            <a:pPr algn="l"/>
            <a:r>
              <a:rPr lang="de-DE" sz="1600" dirty="0" smtClean="0">
                <a:solidFill>
                  <a:schemeClr val="bg2">
                    <a:lumMod val="50000"/>
                  </a:schemeClr>
                </a:solidFill>
                <a:latin typeface="Century Gothic" panose="020B0502020202020204" pitchFamily="34" charset="0"/>
              </a:rPr>
              <a:t> </a:t>
            </a: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Ich bin Mitglied im Schulsanitätsdienst, in der Schülervertretung und in einigen Arbeitsgruppen des OHGs. Außerdem helfe ich bei der Tafel und bin bei End Fossil </a:t>
            </a:r>
            <a:r>
              <a:rPr lang="de-DE" sz="1600" dirty="0" err="1">
                <a:solidFill>
                  <a:schemeClr val="bg2">
                    <a:lumMod val="50000"/>
                  </a:schemeClr>
                </a:solidFill>
                <a:latin typeface="Century Gothic" panose="020B0502020202020204" pitchFamily="34" charset="0"/>
              </a:rPr>
              <a:t>Occupy</a:t>
            </a:r>
            <a:r>
              <a:rPr lang="de-DE" sz="1600" dirty="0">
                <a:solidFill>
                  <a:schemeClr val="bg2">
                    <a:lumMod val="50000"/>
                  </a:schemeClr>
                </a:solidFill>
                <a:latin typeface="Century Gothic" panose="020B0502020202020204" pitchFamily="34" charset="0"/>
              </a:rPr>
              <a:t> aktiv.</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a:solidFill>
                  <a:schemeClr val="bg2">
                    <a:lumMod val="50000"/>
                  </a:schemeClr>
                </a:solidFill>
                <a:latin typeface="Century Gothic" panose="020B0502020202020204" pitchFamily="34" charset="0"/>
              </a:rPr>
              <a:t>Ich lese gerne, liebe meine Schule und finde Klimaschutz wichtig.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a:solidFill>
                  <a:schemeClr val="bg2">
                    <a:lumMod val="50000"/>
                  </a:schemeClr>
                </a:solidFill>
                <a:latin typeface="Century Gothic" panose="020B0502020202020204" pitchFamily="34" charset="0"/>
              </a:rPr>
              <a:t>Ich setze mich für meine Ziele und für andere ein. Außerdem kann ich mich gut durchsetzen, argumentieren und ich besitze ein großes Durchhaltevermögen.</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a:solidFill>
                  <a:schemeClr val="bg2">
                    <a:lumMod val="50000"/>
                  </a:schemeClr>
                </a:solidFill>
                <a:latin typeface="Century Gothic" panose="020B0502020202020204" pitchFamily="34" charset="0"/>
              </a:rPr>
              <a:t>Ich würde mich gerne für die Jugendlichen in Göttingen einsetzen und Klimaschutz in Göttingen unterstützen. Über Gefahren von Drogen aufzuklären und präventiv vorzugehen, ist mir ein Herzensprojekt</a:t>
            </a:r>
            <a:r>
              <a:rPr lang="de-DE" dirty="0">
                <a:solidFill>
                  <a:schemeClr val="bg2">
                    <a:lumMod val="50000"/>
                  </a:schemeClr>
                </a:solidFill>
                <a:latin typeface="Century Gothic" panose="020B0502020202020204" pitchFamily="34" charset="0"/>
              </a:rPr>
              <a:t>.</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OHG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14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err="1" smtClean="0">
                      <a:solidFill>
                        <a:srgbClr val="FFFFFF"/>
                      </a:solidFill>
                      <a:latin typeface="Century Gothic" panose="020F0302020204030204"/>
                    </a:rPr>
                    <a:t>Tomke</a:t>
                  </a:r>
                  <a:r>
                    <a:rPr lang="de-DE" kern="0" dirty="0" smtClean="0">
                      <a:solidFill>
                        <a:srgbClr val="FFFFFF"/>
                      </a:solidFill>
                      <a:latin typeface="Century Gothic" panose="020F0302020204030204"/>
                    </a:rPr>
                    <a:t> </a:t>
                  </a:r>
                  <a:r>
                    <a:rPr lang="de-DE" kern="0" dirty="0" err="1" smtClean="0">
                      <a:solidFill>
                        <a:srgbClr val="FFFFFF"/>
                      </a:solidFill>
                      <a:latin typeface="Century Gothic" panose="020F0302020204030204"/>
                    </a:rPr>
                    <a:t>Smetan</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7" name="Grafik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17365" cy="2706454"/>
          </a:xfrm>
          <a:prstGeom prst="rect">
            <a:avLst/>
          </a:prstGeom>
        </p:spPr>
      </p:pic>
    </p:spTree>
    <p:extLst>
      <p:ext uri="{BB962C8B-B14F-4D97-AF65-F5344CB8AC3E}">
        <p14:creationId xmlns:p14="http://schemas.microsoft.com/office/powerpoint/2010/main" val="3050858596"/>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engagiere mich ziemlich viel bei der Feuerwehr und </a:t>
            </a:r>
            <a:r>
              <a:rPr lang="de-DE" sz="1600" dirty="0" smtClean="0">
                <a:solidFill>
                  <a:schemeClr val="bg2">
                    <a:lumMod val="50000"/>
                  </a:schemeClr>
                </a:solidFill>
                <a:latin typeface="Century Gothic" panose="020B0502020202020204" pitchFamily="34" charset="0"/>
              </a:rPr>
              <a:t>sportlich, </a:t>
            </a:r>
            <a:r>
              <a:rPr lang="de-DE" sz="1600" dirty="0">
                <a:solidFill>
                  <a:schemeClr val="bg2">
                    <a:lumMod val="50000"/>
                  </a:schemeClr>
                </a:solidFill>
                <a:latin typeface="Century Gothic" panose="020B0502020202020204" pitchFamily="34" charset="0"/>
              </a:rPr>
              <a:t>wie </a:t>
            </a:r>
            <a:r>
              <a:rPr lang="de-DE" sz="1600" dirty="0" smtClean="0">
                <a:solidFill>
                  <a:schemeClr val="bg2">
                    <a:lumMod val="50000"/>
                  </a:schemeClr>
                </a:solidFill>
                <a:latin typeface="Century Gothic" panose="020B0502020202020204" pitchFamily="34" charset="0"/>
              </a:rPr>
              <a:t>Tischtennis. In </a:t>
            </a:r>
            <a:r>
              <a:rPr lang="de-DE" sz="1600" dirty="0">
                <a:solidFill>
                  <a:schemeClr val="bg2">
                    <a:lumMod val="50000"/>
                  </a:schemeClr>
                </a:solidFill>
                <a:latin typeface="Century Gothic" panose="020B0502020202020204" pitchFamily="34" charset="0"/>
              </a:rPr>
              <a:t>der </a:t>
            </a:r>
            <a:r>
              <a:rPr lang="de-DE" sz="1600" dirty="0" smtClean="0">
                <a:solidFill>
                  <a:schemeClr val="bg2">
                    <a:lumMod val="50000"/>
                  </a:schemeClr>
                </a:solidFill>
                <a:latin typeface="Century Gothic" panose="020B0502020202020204" pitchFamily="34" charset="0"/>
              </a:rPr>
              <a:t>Schule und in der </a:t>
            </a:r>
            <a:r>
              <a:rPr lang="de-DE" sz="1600" dirty="0">
                <a:solidFill>
                  <a:schemeClr val="bg2">
                    <a:lumMod val="50000"/>
                  </a:schemeClr>
                </a:solidFill>
                <a:latin typeface="Century Gothic" panose="020B0502020202020204" pitchFamily="34" charset="0"/>
              </a:rPr>
              <a:t>SV engagiere </a:t>
            </a:r>
            <a:r>
              <a:rPr lang="de-DE" sz="1600" dirty="0" smtClean="0">
                <a:solidFill>
                  <a:schemeClr val="bg2">
                    <a:lumMod val="50000"/>
                  </a:schemeClr>
                </a:solidFill>
                <a:latin typeface="Century Gothic" panose="020B0502020202020204" pitchFamily="34" charset="0"/>
              </a:rPr>
              <a:t>ich mich </a:t>
            </a:r>
            <a:r>
              <a:rPr lang="de-DE" sz="1600" dirty="0">
                <a:solidFill>
                  <a:schemeClr val="bg2">
                    <a:lumMod val="50000"/>
                  </a:schemeClr>
                </a:solidFill>
                <a:latin typeface="Century Gothic" panose="020B0502020202020204" pitchFamily="34" charset="0"/>
              </a:rPr>
              <a:t>auch </a:t>
            </a:r>
            <a:r>
              <a:rPr lang="de-DE" sz="1600" dirty="0" smtClean="0">
                <a:solidFill>
                  <a:schemeClr val="bg2">
                    <a:lumMod val="50000"/>
                  </a:schemeClr>
                </a:solidFill>
                <a:latin typeface="Century Gothic" panose="020B0502020202020204" pitchFamily="34" charset="0"/>
              </a:rPr>
              <a:t>viel. </a:t>
            </a:r>
            <a:r>
              <a:rPr lang="de-DE" sz="1600" dirty="0">
                <a:solidFill>
                  <a:schemeClr val="bg2">
                    <a:lumMod val="50000"/>
                  </a:schemeClr>
                </a:solidFill>
                <a:latin typeface="Century Gothic" panose="020B0502020202020204" pitchFamily="34" charset="0"/>
              </a:rPr>
              <a:t>	</a:t>
            </a:r>
            <a:endParaRPr lang="de-DE" sz="1600" dirty="0" smtClean="0">
              <a:solidFill>
                <a:schemeClr val="bg2">
                  <a:lumMod val="50000"/>
                </a:schemeClr>
              </a:solidFill>
              <a:latin typeface="Century Gothic" panose="020B0502020202020204" pitchFamily="34" charset="0"/>
            </a:endParaRPr>
          </a:p>
          <a:p>
            <a:pPr algn="l"/>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liebe es zu kochen, zu </a:t>
            </a:r>
            <a:r>
              <a:rPr lang="de-DE" sz="1600" dirty="0" smtClean="0">
                <a:solidFill>
                  <a:schemeClr val="bg2">
                    <a:lumMod val="50000"/>
                  </a:schemeClr>
                </a:solidFill>
                <a:latin typeface="Century Gothic" panose="020B0502020202020204" pitchFamily="34" charset="0"/>
              </a:rPr>
              <a:t>entspannen. Dabei </a:t>
            </a:r>
            <a:r>
              <a:rPr lang="de-DE" sz="1600" dirty="0">
                <a:solidFill>
                  <a:schemeClr val="bg2">
                    <a:lumMod val="50000"/>
                  </a:schemeClr>
                </a:solidFill>
                <a:latin typeface="Century Gothic" panose="020B0502020202020204" pitchFamily="34" charset="0"/>
              </a:rPr>
              <a:t>komme ich immer auf neue </a:t>
            </a:r>
            <a:r>
              <a:rPr lang="de-DE" sz="1600" dirty="0" smtClean="0">
                <a:solidFill>
                  <a:schemeClr val="bg2">
                    <a:lumMod val="50000"/>
                  </a:schemeClr>
                </a:solidFill>
                <a:latin typeface="Century Gothic" panose="020B0502020202020204" pitchFamily="34" charset="0"/>
              </a:rPr>
              <a:t>Ideen. </a:t>
            </a:r>
            <a:r>
              <a:rPr lang="de-DE" sz="1600" dirty="0">
                <a:solidFill>
                  <a:schemeClr val="bg2">
                    <a:lumMod val="50000"/>
                  </a:schemeClr>
                </a:solidFill>
                <a:latin typeface="Century Gothic" panose="020B0502020202020204" pitchFamily="34" charset="0"/>
              </a:rPr>
              <a:t>I</a:t>
            </a:r>
            <a:r>
              <a:rPr lang="de-DE" sz="1600" dirty="0" smtClean="0">
                <a:solidFill>
                  <a:schemeClr val="bg2">
                    <a:lumMod val="50000"/>
                  </a:schemeClr>
                </a:solidFill>
                <a:latin typeface="Century Gothic" panose="020B0502020202020204" pitchFamily="34" charset="0"/>
              </a:rPr>
              <a:t>ch </a:t>
            </a:r>
            <a:r>
              <a:rPr lang="de-DE" sz="1600" dirty="0">
                <a:solidFill>
                  <a:schemeClr val="bg2">
                    <a:lumMod val="50000"/>
                  </a:schemeClr>
                </a:solidFill>
                <a:latin typeface="Century Gothic" panose="020B0502020202020204" pitchFamily="34" charset="0"/>
              </a:rPr>
              <a:t>bin </a:t>
            </a:r>
            <a:r>
              <a:rPr lang="de-DE" sz="1600" dirty="0" smtClean="0">
                <a:solidFill>
                  <a:schemeClr val="bg2">
                    <a:lumMod val="50000"/>
                  </a:schemeClr>
                </a:solidFill>
                <a:latin typeface="Century Gothic" panose="020B0502020202020204" pitchFamily="34" charset="0"/>
              </a:rPr>
              <a:t>froh darüber, </a:t>
            </a:r>
            <a:r>
              <a:rPr lang="de-DE" sz="1600" dirty="0">
                <a:solidFill>
                  <a:schemeClr val="bg2">
                    <a:lumMod val="50000"/>
                  </a:schemeClr>
                </a:solidFill>
                <a:latin typeface="Century Gothic" panose="020B0502020202020204" pitchFamily="34" charset="0"/>
              </a:rPr>
              <a:t>bei mir in der Schule </a:t>
            </a:r>
            <a:r>
              <a:rPr lang="de-DE" sz="1600" dirty="0" smtClean="0">
                <a:solidFill>
                  <a:schemeClr val="bg2">
                    <a:lumMod val="50000"/>
                  </a:schemeClr>
                </a:solidFill>
                <a:latin typeface="Century Gothic" panose="020B0502020202020204" pitchFamily="34" charset="0"/>
              </a:rPr>
              <a:t>in der </a:t>
            </a:r>
            <a:r>
              <a:rPr lang="de-DE" sz="1600" dirty="0">
                <a:solidFill>
                  <a:schemeClr val="bg2">
                    <a:lumMod val="50000"/>
                  </a:schemeClr>
                </a:solidFill>
                <a:latin typeface="Century Gothic" panose="020B0502020202020204" pitchFamily="34" charset="0"/>
              </a:rPr>
              <a:t>Rolli Basketball </a:t>
            </a:r>
            <a:r>
              <a:rPr lang="de-DE" sz="1600" dirty="0" smtClean="0">
                <a:solidFill>
                  <a:schemeClr val="bg2">
                    <a:lumMod val="50000"/>
                  </a:schemeClr>
                </a:solidFill>
                <a:latin typeface="Century Gothic" panose="020B0502020202020204" pitchFamily="34" charset="0"/>
              </a:rPr>
              <a:t>Schul-Mannschaft </a:t>
            </a:r>
            <a:r>
              <a:rPr lang="de-DE" sz="1600" dirty="0">
                <a:solidFill>
                  <a:schemeClr val="bg2">
                    <a:lumMod val="50000"/>
                  </a:schemeClr>
                </a:solidFill>
                <a:latin typeface="Century Gothic" panose="020B0502020202020204" pitchFamily="34" charset="0"/>
              </a:rPr>
              <a:t>zu </a:t>
            </a:r>
            <a:r>
              <a:rPr lang="de-DE" sz="1600" dirty="0" smtClean="0">
                <a:solidFill>
                  <a:schemeClr val="bg2">
                    <a:lumMod val="50000"/>
                  </a:schemeClr>
                </a:solidFill>
                <a:latin typeface="Century Gothic" panose="020B0502020202020204" pitchFamily="34" charset="0"/>
              </a:rPr>
              <a:t>sein. </a:t>
            </a:r>
            <a:r>
              <a:rPr lang="de-DE" dirty="0">
                <a:solidFill>
                  <a:schemeClr val="bg2">
                    <a:lumMod val="50000"/>
                  </a:schemeClr>
                </a:solidFill>
              </a:rPr>
              <a:t>	</a:t>
            </a:r>
          </a:p>
          <a:p>
            <a:pPr algn="l">
              <a:lnSpc>
                <a:spcPct val="100000"/>
              </a:lnSpc>
              <a:spcAft>
                <a:spcPts val="0"/>
              </a:spcAft>
            </a:pPr>
            <a:endParaRPr lang="de-DE" sz="1600" dirty="0"/>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dirty="0"/>
          </a:p>
          <a:p>
            <a:pPr algn="l"/>
            <a:r>
              <a:rPr lang="de-DE" sz="1600" dirty="0" smtClean="0">
                <a:solidFill>
                  <a:schemeClr val="bg2">
                    <a:lumMod val="50000"/>
                  </a:schemeClr>
                </a:solidFill>
                <a:latin typeface="Century Gothic" panose="020B0502020202020204" pitchFamily="34" charset="0"/>
              </a:rPr>
              <a:t>Weil </a:t>
            </a:r>
            <a:r>
              <a:rPr lang="de-DE" sz="1600" dirty="0">
                <a:solidFill>
                  <a:schemeClr val="bg2">
                    <a:lumMod val="50000"/>
                  </a:schemeClr>
                </a:solidFill>
                <a:latin typeface="Century Gothic" panose="020B0502020202020204" pitchFamily="34" charset="0"/>
              </a:rPr>
              <a:t>ich Göttingen </a:t>
            </a:r>
            <a:r>
              <a:rPr lang="de-DE" sz="1600" dirty="0" smtClean="0">
                <a:solidFill>
                  <a:schemeClr val="bg2">
                    <a:lumMod val="50000"/>
                  </a:schemeClr>
                </a:solidFill>
                <a:latin typeface="Century Gothic" panose="020B0502020202020204" pitchFamily="34" charset="0"/>
              </a:rPr>
              <a:t>liebe </a:t>
            </a:r>
            <a:r>
              <a:rPr lang="de-DE" sz="1600" dirty="0">
                <a:solidFill>
                  <a:schemeClr val="bg2">
                    <a:lumMod val="50000"/>
                  </a:schemeClr>
                </a:solidFill>
                <a:latin typeface="Century Gothic" panose="020B0502020202020204" pitchFamily="34" charset="0"/>
              </a:rPr>
              <a:t>und etwas in Göttingen verändern möchte, wie dass wir noch mehr </a:t>
            </a:r>
            <a:r>
              <a:rPr lang="de-DE" sz="1600" dirty="0" smtClean="0">
                <a:solidFill>
                  <a:schemeClr val="bg2">
                    <a:lumMod val="50000"/>
                  </a:schemeClr>
                </a:solidFill>
                <a:latin typeface="Century Gothic" panose="020B0502020202020204" pitchFamily="34" charset="0"/>
              </a:rPr>
              <a:t>Fahrradwege und </a:t>
            </a:r>
            <a:r>
              <a:rPr lang="de-DE" sz="1600" dirty="0">
                <a:solidFill>
                  <a:schemeClr val="bg2">
                    <a:lumMod val="50000"/>
                  </a:schemeClr>
                </a:solidFill>
                <a:latin typeface="Century Gothic" panose="020B0502020202020204" pitchFamily="34" charset="0"/>
              </a:rPr>
              <a:t>Fahrradstellplätze </a:t>
            </a:r>
            <a:r>
              <a:rPr lang="de-DE" sz="1600" dirty="0" smtClean="0">
                <a:solidFill>
                  <a:schemeClr val="bg2">
                    <a:lumMod val="50000"/>
                  </a:schemeClr>
                </a:solidFill>
                <a:latin typeface="Century Gothic" panose="020B0502020202020204" pitchFamily="34" charset="0"/>
              </a:rPr>
              <a:t>kriegen. </a:t>
            </a:r>
            <a:r>
              <a:rPr lang="de-DE" sz="1600" dirty="0">
                <a:solidFill>
                  <a:schemeClr val="bg2">
                    <a:lumMod val="50000"/>
                  </a:schemeClr>
                </a:solidFill>
                <a:latin typeface="Century Gothic" panose="020B0502020202020204" pitchFamily="34" charset="0"/>
              </a:rPr>
              <a:t>Ich </a:t>
            </a:r>
            <a:r>
              <a:rPr lang="de-DE" sz="1600" dirty="0" smtClean="0">
                <a:solidFill>
                  <a:schemeClr val="bg2">
                    <a:lumMod val="50000"/>
                  </a:schemeClr>
                </a:solidFill>
                <a:latin typeface="Century Gothic" panose="020B0502020202020204" pitchFamily="34" charset="0"/>
              </a:rPr>
              <a:t>laufe nicht vor </a:t>
            </a:r>
            <a:r>
              <a:rPr lang="de-DE" sz="1600" dirty="0">
                <a:solidFill>
                  <a:schemeClr val="bg2">
                    <a:lumMod val="50000"/>
                  </a:schemeClr>
                </a:solidFill>
                <a:latin typeface="Century Gothic" panose="020B0502020202020204" pitchFamily="34" charset="0"/>
              </a:rPr>
              <a:t>Problemen </a:t>
            </a:r>
            <a:r>
              <a:rPr lang="de-DE" sz="1600" dirty="0" smtClean="0">
                <a:solidFill>
                  <a:schemeClr val="bg2">
                    <a:lumMod val="50000"/>
                  </a:schemeClr>
                </a:solidFill>
                <a:latin typeface="Century Gothic" panose="020B0502020202020204" pitchFamily="34" charset="0"/>
              </a:rPr>
              <a:t>weg sondern ich </a:t>
            </a:r>
            <a:r>
              <a:rPr lang="de-DE" sz="1600" dirty="0">
                <a:solidFill>
                  <a:schemeClr val="bg2">
                    <a:lumMod val="50000"/>
                  </a:schemeClr>
                </a:solidFill>
                <a:latin typeface="Century Gothic" panose="020B0502020202020204" pitchFamily="34" charset="0"/>
              </a:rPr>
              <a:t>suche </a:t>
            </a:r>
            <a:r>
              <a:rPr lang="de-DE" sz="1600" dirty="0" smtClean="0">
                <a:solidFill>
                  <a:schemeClr val="bg2">
                    <a:lumMod val="50000"/>
                  </a:schemeClr>
                </a:solidFill>
                <a:latin typeface="Century Gothic" panose="020B0502020202020204" pitchFamily="34" charset="0"/>
              </a:rPr>
              <a:t>Probleme auf, damit </a:t>
            </a:r>
            <a:r>
              <a:rPr lang="de-DE" sz="1600" dirty="0">
                <a:solidFill>
                  <a:schemeClr val="bg2">
                    <a:lumMod val="50000"/>
                  </a:schemeClr>
                </a:solidFill>
                <a:latin typeface="Century Gothic" panose="020B0502020202020204" pitchFamily="34" charset="0"/>
              </a:rPr>
              <a:t>ich auf sie </a:t>
            </a:r>
            <a:r>
              <a:rPr lang="de-DE" sz="1600" dirty="0" smtClean="0">
                <a:solidFill>
                  <a:schemeClr val="bg2">
                    <a:lumMod val="50000"/>
                  </a:schemeClr>
                </a:solidFill>
                <a:latin typeface="Century Gothic" panose="020B0502020202020204" pitchFamily="34" charset="0"/>
              </a:rPr>
              <a:t>zugehen und </a:t>
            </a:r>
            <a:r>
              <a:rPr lang="de-DE" sz="1600" dirty="0">
                <a:solidFill>
                  <a:schemeClr val="bg2">
                    <a:lumMod val="50000"/>
                  </a:schemeClr>
                </a:solidFill>
                <a:latin typeface="Century Gothic" panose="020B0502020202020204" pitchFamily="34" charset="0"/>
              </a:rPr>
              <a:t>eine Lösung finden </a:t>
            </a:r>
            <a:r>
              <a:rPr lang="de-DE" sz="1600" dirty="0" smtClean="0">
                <a:solidFill>
                  <a:schemeClr val="bg2">
                    <a:lumMod val="50000"/>
                  </a:schemeClr>
                </a:solidFill>
                <a:latin typeface="Century Gothic" panose="020B0502020202020204" pitchFamily="34" charset="0"/>
              </a:rPr>
              <a:t>kann. Wir </a:t>
            </a:r>
            <a:r>
              <a:rPr lang="de-DE" sz="1600" dirty="0">
                <a:solidFill>
                  <a:schemeClr val="bg2">
                    <a:lumMod val="50000"/>
                  </a:schemeClr>
                </a:solidFill>
                <a:latin typeface="Century Gothic" panose="020B0502020202020204" pitchFamily="34" charset="0"/>
              </a:rPr>
              <a:t>sollten </a:t>
            </a:r>
            <a:r>
              <a:rPr lang="de-DE" sz="1600" dirty="0" smtClean="0">
                <a:solidFill>
                  <a:schemeClr val="bg2">
                    <a:lumMod val="50000"/>
                  </a:schemeClr>
                </a:solidFill>
                <a:latin typeface="Century Gothic" panose="020B0502020202020204" pitchFamily="34" charset="0"/>
              </a:rPr>
              <a:t>nicht immer nur meckern. Wir sollten lieber </a:t>
            </a:r>
            <a:r>
              <a:rPr lang="de-DE" sz="1600" dirty="0">
                <a:solidFill>
                  <a:schemeClr val="bg2">
                    <a:lumMod val="50000"/>
                  </a:schemeClr>
                </a:solidFill>
                <a:latin typeface="Century Gothic" panose="020B0502020202020204" pitchFamily="34" charset="0"/>
              </a:rPr>
              <a:t>konstruktive Ideen </a:t>
            </a:r>
            <a:r>
              <a:rPr lang="de-DE" sz="1600" dirty="0" smtClean="0">
                <a:solidFill>
                  <a:schemeClr val="bg2">
                    <a:lumMod val="50000"/>
                  </a:schemeClr>
                </a:solidFill>
                <a:latin typeface="Century Gothic" panose="020B0502020202020204" pitchFamily="34" charset="0"/>
              </a:rPr>
              <a:t>haben, </a:t>
            </a:r>
            <a:r>
              <a:rPr lang="de-DE" sz="1600" dirty="0">
                <a:solidFill>
                  <a:schemeClr val="bg2">
                    <a:lumMod val="50000"/>
                  </a:schemeClr>
                </a:solidFill>
                <a:latin typeface="Century Gothic" panose="020B0502020202020204" pitchFamily="34" charset="0"/>
              </a:rPr>
              <a:t>wie wir es besser machen </a:t>
            </a:r>
            <a:r>
              <a:rPr lang="de-DE" sz="1600" dirty="0" smtClean="0">
                <a:solidFill>
                  <a:schemeClr val="bg2">
                    <a:lumMod val="50000"/>
                  </a:schemeClr>
                </a:solidFill>
                <a:latin typeface="Century Gothic" panose="020B0502020202020204" pitchFamily="34" charset="0"/>
              </a:rPr>
              <a:t>können und </a:t>
            </a:r>
            <a:r>
              <a:rPr lang="de-DE" sz="1600" dirty="0">
                <a:solidFill>
                  <a:schemeClr val="bg2">
                    <a:lumMod val="50000"/>
                  </a:schemeClr>
                </a:solidFill>
                <a:latin typeface="Century Gothic" panose="020B0502020202020204" pitchFamily="34" charset="0"/>
              </a:rPr>
              <a:t>man sollte sich immer </a:t>
            </a:r>
            <a:r>
              <a:rPr lang="de-DE" sz="1600" dirty="0" smtClean="0">
                <a:solidFill>
                  <a:schemeClr val="bg2">
                    <a:lumMod val="50000"/>
                  </a:schemeClr>
                </a:solidFill>
                <a:latin typeface="Century Gothic" panose="020B0502020202020204" pitchFamily="34" charset="0"/>
              </a:rPr>
              <a:t>gemeinsam an einen </a:t>
            </a:r>
            <a:r>
              <a:rPr lang="de-DE" sz="1600" dirty="0">
                <a:solidFill>
                  <a:schemeClr val="bg2">
                    <a:lumMod val="50000"/>
                  </a:schemeClr>
                </a:solidFill>
                <a:latin typeface="Century Gothic" panose="020B0502020202020204" pitchFamily="34" charset="0"/>
              </a:rPr>
              <a:t>Tisch </a:t>
            </a:r>
            <a:r>
              <a:rPr lang="de-DE" sz="1600" dirty="0" smtClean="0">
                <a:solidFill>
                  <a:schemeClr val="bg2">
                    <a:lumMod val="50000"/>
                  </a:schemeClr>
                </a:solidFill>
                <a:latin typeface="Century Gothic" panose="020B0502020202020204" pitchFamily="34" charset="0"/>
              </a:rPr>
              <a:t>setzen, um eine gute </a:t>
            </a:r>
            <a:r>
              <a:rPr lang="de-DE" sz="1600" dirty="0">
                <a:solidFill>
                  <a:schemeClr val="bg2">
                    <a:lumMod val="50000"/>
                  </a:schemeClr>
                </a:solidFill>
                <a:latin typeface="Century Gothic" panose="020B0502020202020204" pitchFamily="34" charset="0"/>
              </a:rPr>
              <a:t>Lösung zu finden</a:t>
            </a:r>
            <a:r>
              <a:rPr lang="de-DE" dirty="0">
                <a:solidFill>
                  <a:schemeClr val="bg2">
                    <a:lumMod val="50000"/>
                  </a:schemeClr>
                </a:solidFill>
              </a:rPr>
              <a:t>. </a:t>
            </a:r>
            <a:r>
              <a:rPr lang="de-DE" dirty="0"/>
              <a:t>	</a:t>
            </a: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Ich möchte, dass </a:t>
            </a:r>
            <a:r>
              <a:rPr lang="de-DE" sz="1600" dirty="0">
                <a:solidFill>
                  <a:schemeClr val="bg2">
                    <a:lumMod val="50000"/>
                  </a:schemeClr>
                </a:solidFill>
                <a:latin typeface="Century Gothic" panose="020B0502020202020204" pitchFamily="34" charset="0"/>
              </a:rPr>
              <a:t>Göttingen fahrradfreundlicher </a:t>
            </a:r>
            <a:r>
              <a:rPr lang="de-DE" sz="1600" dirty="0" smtClean="0">
                <a:solidFill>
                  <a:schemeClr val="bg2">
                    <a:lumMod val="50000"/>
                  </a:schemeClr>
                </a:solidFill>
                <a:latin typeface="Century Gothic" panose="020B0502020202020204" pitchFamily="34" charset="0"/>
              </a:rPr>
              <a:t>wird. Es </a:t>
            </a:r>
            <a:r>
              <a:rPr lang="de-DE" sz="1600" dirty="0">
                <a:solidFill>
                  <a:schemeClr val="bg2">
                    <a:lumMod val="50000"/>
                  </a:schemeClr>
                </a:solidFill>
                <a:latin typeface="Century Gothic" panose="020B0502020202020204" pitchFamily="34" charset="0"/>
              </a:rPr>
              <a:t>gibt so viele gute Möglichkeiten umweltfreundlich durch die Welt zu kommen und dafür ist es auch wichtig, dass </a:t>
            </a:r>
            <a:r>
              <a:rPr lang="de-DE" sz="1600" dirty="0" smtClean="0">
                <a:solidFill>
                  <a:schemeClr val="bg2">
                    <a:lumMod val="50000"/>
                  </a:schemeClr>
                </a:solidFill>
                <a:latin typeface="Century Gothic" panose="020B0502020202020204" pitchFamily="34" charset="0"/>
              </a:rPr>
              <a:t>Schüler in der Oberstufe ein kostenloses Busfahrticket bekommen. </a:t>
            </a:r>
            <a:r>
              <a:rPr lang="de-DE" sz="1600" dirty="0">
                <a:solidFill>
                  <a:schemeClr val="bg2">
                    <a:lumMod val="50000"/>
                  </a:schemeClr>
                </a:solidFill>
                <a:latin typeface="Century Gothic" panose="020B0502020202020204" pitchFamily="34" charset="0"/>
              </a:rPr>
              <a:t>Ich möchte, </a:t>
            </a:r>
            <a:r>
              <a:rPr lang="de-DE" sz="1600" dirty="0" smtClean="0">
                <a:solidFill>
                  <a:schemeClr val="bg2">
                    <a:lumMod val="50000"/>
                  </a:schemeClr>
                </a:solidFill>
                <a:latin typeface="Century Gothic" panose="020B0502020202020204" pitchFamily="34" charset="0"/>
              </a:rPr>
              <a:t>dass sich </a:t>
            </a:r>
            <a:r>
              <a:rPr lang="de-DE" sz="1600" dirty="0">
                <a:solidFill>
                  <a:schemeClr val="bg2">
                    <a:lumMod val="50000"/>
                  </a:schemeClr>
                </a:solidFill>
                <a:latin typeface="Century Gothic" panose="020B0502020202020204" pitchFamily="34" charset="0"/>
              </a:rPr>
              <a:t>das </a:t>
            </a:r>
            <a:r>
              <a:rPr lang="de-DE" sz="1600" dirty="0" smtClean="0">
                <a:solidFill>
                  <a:schemeClr val="bg2">
                    <a:lumMod val="50000"/>
                  </a:schemeClr>
                </a:solidFill>
                <a:latin typeface="Century Gothic" panose="020B0502020202020204" pitchFamily="34" charset="0"/>
              </a:rPr>
              <a:t>Jugendparlament noch </a:t>
            </a:r>
            <a:r>
              <a:rPr lang="de-DE" sz="1600" dirty="0">
                <a:solidFill>
                  <a:schemeClr val="bg2">
                    <a:lumMod val="50000"/>
                  </a:schemeClr>
                </a:solidFill>
                <a:latin typeface="Century Gothic" panose="020B0502020202020204" pitchFamily="34" charset="0"/>
              </a:rPr>
              <a:t>mehr in der Öffentlichkeit zeigt und informiert, was das </a:t>
            </a:r>
            <a:r>
              <a:rPr lang="de-DE" sz="1600" dirty="0" smtClean="0">
                <a:solidFill>
                  <a:schemeClr val="bg2">
                    <a:lumMod val="50000"/>
                  </a:schemeClr>
                </a:solidFill>
                <a:latin typeface="Century Gothic" panose="020B0502020202020204" pitchFamily="34" charset="0"/>
              </a:rPr>
              <a:t>Jugendparlament </a:t>
            </a:r>
            <a:r>
              <a:rPr lang="de-DE" sz="1600" dirty="0">
                <a:solidFill>
                  <a:schemeClr val="bg2">
                    <a:lumMod val="50000"/>
                  </a:schemeClr>
                </a:solidFill>
                <a:latin typeface="Century Gothic" panose="020B0502020202020204" pitchFamily="34" charset="0"/>
              </a:rPr>
              <a:t>überhaupt macht. </a:t>
            </a:r>
            <a:r>
              <a:rPr lang="de-DE" sz="1600" dirty="0" smtClean="0">
                <a:solidFill>
                  <a:schemeClr val="bg2">
                    <a:lumMod val="50000"/>
                  </a:schemeClr>
                </a:solidFill>
                <a:latin typeface="Century Gothic" panose="020B0502020202020204" pitchFamily="34" charset="0"/>
              </a:rPr>
              <a:t>Zum anderen sollten wir </a:t>
            </a:r>
            <a:r>
              <a:rPr lang="de-DE" sz="1600" dirty="0">
                <a:solidFill>
                  <a:schemeClr val="bg2">
                    <a:lumMod val="50000"/>
                  </a:schemeClr>
                </a:solidFill>
                <a:latin typeface="Century Gothic" panose="020B0502020202020204" pitchFamily="34" charset="0"/>
              </a:rPr>
              <a:t>Lösungen </a:t>
            </a:r>
            <a:r>
              <a:rPr lang="de-DE" sz="1600" dirty="0" smtClean="0">
                <a:solidFill>
                  <a:schemeClr val="bg2">
                    <a:lumMod val="50000"/>
                  </a:schemeClr>
                </a:solidFill>
                <a:latin typeface="Century Gothic" panose="020B0502020202020204" pitchFamily="34" charset="0"/>
              </a:rPr>
              <a:t>finden, um </a:t>
            </a:r>
            <a:r>
              <a:rPr lang="de-DE" sz="1600" dirty="0">
                <a:solidFill>
                  <a:schemeClr val="bg2">
                    <a:lumMod val="50000"/>
                  </a:schemeClr>
                </a:solidFill>
                <a:latin typeface="Century Gothic" panose="020B0502020202020204" pitchFamily="34" charset="0"/>
              </a:rPr>
              <a:t>das Stadtbild umweltfreundlicher </a:t>
            </a:r>
            <a:r>
              <a:rPr lang="de-DE" sz="1600" dirty="0" smtClean="0">
                <a:solidFill>
                  <a:schemeClr val="bg2">
                    <a:lumMod val="50000"/>
                  </a:schemeClr>
                </a:solidFill>
                <a:latin typeface="Century Gothic" panose="020B0502020202020204" pitchFamily="34" charset="0"/>
              </a:rPr>
              <a:t>zu gestalten und es </a:t>
            </a:r>
            <a:r>
              <a:rPr lang="de-DE" sz="1600" dirty="0">
                <a:solidFill>
                  <a:schemeClr val="bg2">
                    <a:lumMod val="50000"/>
                  </a:schemeClr>
                </a:solidFill>
                <a:latin typeface="Century Gothic" panose="020B0502020202020204" pitchFamily="34" charset="0"/>
              </a:rPr>
              <a:t>interessanter für die Jugend </a:t>
            </a:r>
            <a:r>
              <a:rPr lang="de-DE" sz="1600" dirty="0" smtClean="0">
                <a:solidFill>
                  <a:schemeClr val="bg2">
                    <a:lumMod val="50000"/>
                  </a:schemeClr>
                </a:solidFill>
                <a:latin typeface="Century Gothic" panose="020B0502020202020204" pitchFamily="34" charset="0"/>
              </a:rPr>
              <a:t>machen</a:t>
            </a:r>
            <a:r>
              <a:rPr lang="de-DE" sz="1600" dirty="0">
                <a:solidFill>
                  <a:schemeClr val="bg2">
                    <a:lumMod val="50000"/>
                  </a:schemeClr>
                </a:solidFill>
                <a:latin typeface="Century Gothic" panose="020B0502020202020204" pitchFamily="34" charset="0"/>
              </a:rPr>
              <a:t>. 	</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a:solidFill>
                        <a:srgbClr val="FFFFFF"/>
                      </a:solidFill>
                      <a:latin typeface="Century Gothic" panose="020F0302020204030204"/>
                    </a:rPr>
                    <a:t>Heinrich-Böll-Schule</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Daan Stegmann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6" name="Grafik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
            <a:ext cx="2217365" cy="2464462"/>
          </a:xfrm>
          <a:prstGeom prst="rect">
            <a:avLst/>
          </a:prstGeom>
        </p:spPr>
      </p:pic>
    </p:spTree>
    <p:extLst>
      <p:ext uri="{BB962C8B-B14F-4D97-AF65-F5344CB8AC3E}">
        <p14:creationId xmlns:p14="http://schemas.microsoft.com/office/powerpoint/2010/main" val="2619636184"/>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5"/>
            <a:ext cx="9217152" cy="6606603"/>
          </a:xfrm>
        </p:spPr>
        <p:txBody>
          <a:bodyPr>
            <a:noAutofit/>
          </a:bodyPr>
          <a:lstStyle/>
          <a:p>
            <a:pPr algn="l">
              <a:lnSpc>
                <a:spcPct val="100000"/>
              </a:lnSpc>
              <a:spcAft>
                <a:spcPts val="0"/>
              </a:spcAft>
            </a:pP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engagiere mich bzw. habe mich engagiert für:</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a:solidFill>
                  <a:schemeClr val="bg2">
                    <a:lumMod val="50000"/>
                  </a:schemeClr>
                </a:solidFill>
                <a:latin typeface="Century Gothic" panose="020B0502020202020204" pitchFamily="34" charset="0"/>
              </a:rPr>
              <a:t>Für Jugendliche und Schüler*innen meiner Schule </a:t>
            </a:r>
            <a:endParaRPr lang="de-DE" sz="1600" dirty="0" smtClean="0">
              <a:solidFill>
                <a:schemeClr val="bg2">
                  <a:lumMod val="50000"/>
                </a:schemeClr>
              </a:solidFill>
              <a:latin typeface="Century Gothic" panose="020B0502020202020204" pitchFamily="34" charset="0"/>
            </a:endParaRPr>
          </a:p>
          <a:p>
            <a:pPr algn="l">
              <a:lnSpc>
                <a:spcPct val="100000"/>
              </a:lnSpc>
              <a:spcAft>
                <a:spcPts val="0"/>
              </a:spcAft>
            </a:pPr>
            <a:endPar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pPr>
            <a:r>
              <a:rPr lang="de-DE" sz="1600" dirty="0">
                <a:solidFill>
                  <a:schemeClr val="bg2">
                    <a:lumMod val="50000"/>
                  </a:schemeClr>
                </a:solidFill>
                <a:latin typeface="Century Gothic" panose="020B0502020202020204" pitchFamily="34" charset="0"/>
              </a:rPr>
              <a:t>Ich vertrete nicht nur als Klassensprecher die Interessen von Schülern und Jugendlichen, sondern auch als Schülervertreter. Zusätzlich engagiere ich mich in der </a:t>
            </a:r>
            <a:r>
              <a:rPr lang="de-DE" sz="1600" dirty="0" smtClean="0">
                <a:solidFill>
                  <a:schemeClr val="bg2">
                    <a:lumMod val="50000"/>
                  </a:schemeClr>
                </a:solidFill>
                <a:latin typeface="Century Gothic" panose="020B0502020202020204" pitchFamily="34" charset="0"/>
              </a:rPr>
              <a:t>Steuergruppe </a:t>
            </a:r>
            <a:r>
              <a:rPr lang="de-DE" sz="1600" dirty="0">
                <a:solidFill>
                  <a:schemeClr val="bg2">
                    <a:lumMod val="50000"/>
                  </a:schemeClr>
                </a:solidFill>
                <a:latin typeface="Century Gothic" panose="020B0502020202020204" pitchFamily="34" charset="0"/>
              </a:rPr>
              <a:t>und besuche die Rechtskunde AG</a:t>
            </a:r>
            <a:r>
              <a:rPr lang="de-DE" dirty="0">
                <a:solidFill>
                  <a:schemeClr val="bg2">
                    <a:lumMod val="50000"/>
                  </a:schemeClr>
                </a:solidFill>
              </a:rPr>
              <a:t>. </a:t>
            </a:r>
            <a:endParaRPr lang="de-DE" dirty="0" smtClean="0">
              <a:solidFill>
                <a:schemeClr val="bg2">
                  <a:lumMod val="50000"/>
                </a:schemeClr>
              </a:solidFill>
            </a:endParaRPr>
          </a:p>
          <a:p>
            <a:pPr algn="l">
              <a:lnSpc>
                <a:spcPct val="100000"/>
              </a:lnSpc>
            </a:pPr>
            <a:endPar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endParaRPr lang="de-DE" sz="1600" dirty="0" smtClean="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chemeClr val="bg2">
                    <a:lumMod val="50000"/>
                  </a:schemeClr>
                </a:solidFill>
                <a:latin typeface="Century Gothic" panose="020B0502020202020204" pitchFamily="34" charset="0"/>
              </a:rPr>
              <a:t>In meiner Freizeit informiere ich mich viel, vor allem politisch und geschichtlich. Manchmal verwirkliche ich mich literarisch. Außerdem treibe ich regelmäßig Sport und lese sehr gerne. </a:t>
            </a:r>
            <a:endParaRPr lang="de-DE" sz="1600" dirty="0" smtClean="0">
              <a:solidFill>
                <a:schemeClr val="bg2">
                  <a:lumMod val="50000"/>
                </a:schemeClr>
              </a:solidFill>
              <a:latin typeface="Century Gothic" panose="020B0502020202020204" pitchFamily="34" charset="0"/>
            </a:endParaRPr>
          </a:p>
          <a:p>
            <a:pPr algn="l"/>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r>
              <a:rPr lang="de-DE" sz="1600" dirty="0">
                <a:solidFill>
                  <a:schemeClr val="bg2">
                    <a:lumMod val="50000"/>
                  </a:schemeClr>
                </a:solidFill>
                <a:latin typeface="Century Gothic" panose="020B0502020202020204" pitchFamily="34" charset="0"/>
              </a:rPr>
              <a:t>Da das politische Engagement und Interesse groß ist. Zum Vorteil ist auch, dass ich überhaupt nicht scheu und schüchtern bin und Klartext reden kann. </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spcAft>
                <a:spcPts val="0"/>
              </a:spcAft>
            </a:pP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a:solidFill>
                  <a:schemeClr val="bg2">
                    <a:lumMod val="50000"/>
                  </a:schemeClr>
                </a:solidFill>
                <a:latin typeface="Century Gothic" panose="020B0502020202020204" pitchFamily="34" charset="0"/>
              </a:rPr>
              <a:t>Ich möchte mich auch außerhalb meiner Schule für das Wohlergehen und Interessen meiner heranwachsenden Mitmenschen einsetzen, </a:t>
            </a:r>
            <a:r>
              <a:rPr lang="de-DE" sz="1600" dirty="0" smtClean="0">
                <a:solidFill>
                  <a:schemeClr val="bg2">
                    <a:lumMod val="50000"/>
                  </a:schemeClr>
                </a:solidFill>
                <a:latin typeface="Century Gothic" panose="020B0502020202020204" pitchFamily="34" charset="0"/>
              </a:rPr>
              <a:t>etwas bewegen </a:t>
            </a:r>
            <a:r>
              <a:rPr lang="de-DE" sz="1600" dirty="0">
                <a:solidFill>
                  <a:schemeClr val="bg2">
                    <a:lumMod val="50000"/>
                  </a:schemeClr>
                </a:solidFill>
                <a:latin typeface="Century Gothic" panose="020B0502020202020204" pitchFamily="34" charset="0"/>
              </a:rPr>
              <a:t>und wirklich was verändern können</a:t>
            </a:r>
            <a:r>
              <a:rPr lang="de-DE" sz="1600" dirty="0" smtClean="0">
                <a:solidFill>
                  <a:schemeClr val="bg2">
                    <a:lumMod val="50000"/>
                  </a:schemeClr>
                </a:solidFill>
                <a:latin typeface="Century Gothic" panose="020B0502020202020204" pitchFamily="34" charset="0"/>
              </a:rPr>
              <a:t>. Wir </a:t>
            </a:r>
            <a:r>
              <a:rPr lang="de-DE" sz="1600" dirty="0">
                <a:solidFill>
                  <a:schemeClr val="bg2">
                    <a:lumMod val="50000"/>
                  </a:schemeClr>
                </a:solidFill>
                <a:latin typeface="Century Gothic" panose="020B0502020202020204" pitchFamily="34" charset="0"/>
              </a:rPr>
              <a:t>Jugendliche sind die Zukunft der Politik, drum lasst sie uns mitgestalten. </a:t>
            </a:r>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Schüler</a:t>
                  </a:r>
                  <a:endParaRPr lang="de-DE" sz="1200"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de-DE" b="0" i="0" u="none" strike="noStrike" kern="0" cap="none" spc="0" normalizeH="0" baseline="0" noProof="0" dirty="0" smtClean="0">
                      <a:ln>
                        <a:noFill/>
                      </a:ln>
                      <a:solidFill>
                        <a:srgbClr val="FFFFFF"/>
                      </a:solidFill>
                      <a:effectLst/>
                      <a:uLnTx/>
                      <a:uFillTx/>
                      <a:latin typeface="Century Gothic" panose="020F0302020204030204"/>
                    </a:rPr>
                    <a:t>MPG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t>
                  </a:r>
                  <a:r>
                    <a:rPr kumimoji="0" lang="de-DE" b="0" i="0" u="none" strike="noStrike" kern="0" cap="none" spc="0" normalizeH="0" baseline="0" noProof="0" dirty="0" smtClean="0">
                      <a:ln>
                        <a:noFill/>
                      </a:ln>
                      <a:solidFill>
                        <a:srgbClr val="FFFFFF"/>
                      </a:solidFill>
                      <a:effectLst/>
                      <a:uLnTx/>
                      <a:uFillTx/>
                      <a:latin typeface="Century Gothic" panose="020F0302020204030204"/>
                    </a:rPr>
                    <a:t>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lvl="0" algn="ctr">
                    <a:defRPr/>
                  </a:pPr>
                  <a:r>
                    <a:rPr lang="de-DE" kern="0" dirty="0" smtClean="0">
                      <a:solidFill>
                        <a:srgbClr val="FFFFFF"/>
                      </a:solidFill>
                      <a:latin typeface="Century Gothic" panose="020F0302020204030204"/>
                    </a:rPr>
                    <a:t>Devid Dik</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24" name="Grafik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680"/>
            <a:ext cx="2217364" cy="2663994"/>
          </a:xfrm>
          <a:prstGeom prst="rect">
            <a:avLst/>
          </a:prstGeom>
        </p:spPr>
      </p:pic>
    </p:spTree>
    <p:extLst>
      <p:ext uri="{BB962C8B-B14F-4D97-AF65-F5344CB8AC3E}">
        <p14:creationId xmlns:p14="http://schemas.microsoft.com/office/powerpoint/2010/main" val="4275849415"/>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a:solidFill>
                  <a:schemeClr val="bg2">
                    <a:lumMod val="50000"/>
                  </a:schemeClr>
                </a:solidFill>
                <a:latin typeface="Century Gothic" panose="020B0502020202020204" pitchFamily="34" charset="0"/>
              </a:rPr>
              <a:t>Eine Jugend in Göttingen die gehört, </a:t>
            </a:r>
            <a:r>
              <a:rPr lang="de-DE" sz="1600" dirty="0" smtClean="0">
                <a:solidFill>
                  <a:schemeClr val="bg2">
                    <a:lumMod val="50000"/>
                  </a:schemeClr>
                </a:solidFill>
                <a:latin typeface="Century Gothic" panose="020B0502020202020204" pitchFamily="34" charset="0"/>
              </a:rPr>
              <a:t>respektiert </a:t>
            </a:r>
            <a:r>
              <a:rPr lang="de-DE" sz="1600" dirty="0">
                <a:solidFill>
                  <a:schemeClr val="bg2">
                    <a:lumMod val="50000"/>
                  </a:schemeClr>
                </a:solidFill>
                <a:latin typeface="Century Gothic" panose="020B0502020202020204" pitchFamily="34" charset="0"/>
              </a:rPr>
              <a:t>und beachtet wird.</a:t>
            </a:r>
          </a:p>
          <a:p>
            <a:pPr algn="l"/>
            <a:r>
              <a:rPr lang="de-DE" sz="1600" dirty="0">
                <a:solidFill>
                  <a:schemeClr val="bg2">
                    <a:lumMod val="50000"/>
                  </a:schemeClr>
                </a:solidFill>
                <a:latin typeface="Century Gothic" panose="020B0502020202020204" pitchFamily="34" charset="0"/>
              </a:rPr>
              <a:t>Eine Jugend in Deutschland die in Entscheidungsprozesse einbezogen </a:t>
            </a:r>
            <a:r>
              <a:rPr lang="de-DE" sz="1600" dirty="0" smtClean="0">
                <a:solidFill>
                  <a:schemeClr val="bg2">
                    <a:lumMod val="50000"/>
                  </a:schemeClr>
                </a:solidFill>
                <a:latin typeface="Century Gothic" panose="020B0502020202020204" pitchFamily="34" charset="0"/>
              </a:rPr>
              <a:t>wird.</a:t>
            </a:r>
          </a:p>
          <a:p>
            <a:pPr algn="l"/>
            <a:endPar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rPr>
              <a:t>Bin ich im </a:t>
            </a:r>
            <a:r>
              <a:rPr lang="de-DE" sz="1600" dirty="0" err="1">
                <a:solidFill>
                  <a:schemeClr val="bg2">
                    <a:lumMod val="50000"/>
                  </a:schemeClr>
                </a:solidFill>
                <a:latin typeface="Century Gothic" panose="020B0502020202020204" pitchFamily="34" charset="0"/>
              </a:rPr>
              <a:t>JuPa</a:t>
            </a:r>
            <a:r>
              <a:rPr lang="de-DE" sz="1600" dirty="0">
                <a:solidFill>
                  <a:schemeClr val="bg2">
                    <a:lumMod val="50000"/>
                  </a:schemeClr>
                </a:solidFill>
                <a:latin typeface="Century Gothic" panose="020B0502020202020204" pitchFamily="34" charset="0"/>
              </a:rPr>
              <a:t>, </a:t>
            </a:r>
            <a:r>
              <a:rPr lang="de-DE" sz="1600" dirty="0" smtClean="0">
                <a:solidFill>
                  <a:schemeClr val="bg2">
                    <a:lumMod val="50000"/>
                  </a:schemeClr>
                </a:solidFill>
                <a:latin typeface="Century Gothic" panose="020B0502020202020204" pitchFamily="34" charset="0"/>
              </a:rPr>
              <a:t>Delegierter </a:t>
            </a:r>
            <a:r>
              <a:rPr lang="de-DE" sz="1600" dirty="0">
                <a:solidFill>
                  <a:schemeClr val="bg2">
                    <a:lumMod val="50000"/>
                  </a:schemeClr>
                </a:solidFill>
                <a:latin typeface="Century Gothic" panose="020B0502020202020204" pitchFamily="34" charset="0"/>
              </a:rPr>
              <a:t>in der Stadtjugendrings-VV, im </a:t>
            </a:r>
            <a:r>
              <a:rPr lang="de-DE" sz="1600" dirty="0" smtClean="0">
                <a:solidFill>
                  <a:schemeClr val="bg2">
                    <a:lumMod val="50000"/>
                  </a:schemeClr>
                </a:solidFill>
                <a:latin typeface="Century Gothic" panose="020B0502020202020204" pitchFamily="34" charset="0"/>
              </a:rPr>
              <a:t>Jugendhilfeausschuss leite </a:t>
            </a:r>
            <a:r>
              <a:rPr lang="de-DE" sz="1600" dirty="0">
                <a:solidFill>
                  <a:schemeClr val="bg2">
                    <a:lumMod val="50000"/>
                  </a:schemeClr>
                </a:solidFill>
                <a:latin typeface="Century Gothic" panose="020B0502020202020204" pitchFamily="34" charset="0"/>
              </a:rPr>
              <a:t>ich einen Ausschuss in der Bundeskonferenz der Jugendbeteiligungsgremien und bin </a:t>
            </a:r>
            <a:r>
              <a:rPr lang="de-DE" sz="1600" dirty="0" smtClean="0">
                <a:solidFill>
                  <a:schemeClr val="bg2">
                    <a:lumMod val="50000"/>
                  </a:schemeClr>
                </a:solidFill>
                <a:latin typeface="Century Gothic" panose="020B0502020202020204" pitchFamily="34" charset="0"/>
              </a:rPr>
              <a:t>Landes </a:t>
            </a:r>
            <a:r>
              <a:rPr lang="de-DE" sz="1600" dirty="0">
                <a:solidFill>
                  <a:schemeClr val="bg2">
                    <a:lumMod val="50000"/>
                  </a:schemeClr>
                </a:solidFill>
                <a:latin typeface="Century Gothic" panose="020B0502020202020204" pitchFamily="34" charset="0"/>
              </a:rPr>
              <a:t>und Bundes Jugendverbandlich engagiert</a:t>
            </a:r>
            <a:r>
              <a:rPr lang="de-DE" sz="1600" dirty="0" smtClean="0">
                <a:solidFill>
                  <a:schemeClr val="bg2">
                    <a:lumMod val="50000"/>
                  </a:schemeClr>
                </a:solidFill>
                <a:latin typeface="Century Gothic" panose="020B0502020202020204" pitchFamily="34" charset="0"/>
              </a:rPr>
              <a:t>.</a:t>
            </a:r>
          </a:p>
          <a:p>
            <a:pPr algn="l"/>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smtClean="0">
                <a:solidFill>
                  <a:schemeClr val="bg2">
                    <a:lumMod val="50000"/>
                  </a:schemeClr>
                </a:solidFill>
                <a:latin typeface="Century Gothic" panose="020B0502020202020204" pitchFamily="34" charset="0"/>
              </a:rPr>
              <a:t>Um </a:t>
            </a:r>
            <a:r>
              <a:rPr lang="de-DE" sz="1600" dirty="0">
                <a:solidFill>
                  <a:schemeClr val="bg2">
                    <a:lumMod val="50000"/>
                  </a:schemeClr>
                </a:solidFill>
                <a:latin typeface="Century Gothic" panose="020B0502020202020204" pitchFamily="34" charset="0"/>
              </a:rPr>
              <a:t>die Projekte die ich in der letzten </a:t>
            </a:r>
            <a:r>
              <a:rPr lang="de-DE" sz="1600" dirty="0" err="1">
                <a:solidFill>
                  <a:schemeClr val="bg2">
                    <a:lumMod val="50000"/>
                  </a:schemeClr>
                </a:solidFill>
                <a:latin typeface="Century Gothic" panose="020B0502020202020204" pitchFamily="34" charset="0"/>
              </a:rPr>
              <a:t>Legislatur</a:t>
            </a:r>
            <a:r>
              <a:rPr lang="de-DE" sz="1600" dirty="0">
                <a:solidFill>
                  <a:schemeClr val="bg2">
                    <a:lumMod val="50000"/>
                  </a:schemeClr>
                </a:solidFill>
                <a:latin typeface="Century Gothic" panose="020B0502020202020204" pitchFamily="34" charset="0"/>
              </a:rPr>
              <a:t> angefangen habe (Jugendräume </a:t>
            </a:r>
            <a:r>
              <a:rPr lang="de-DE" sz="1600" dirty="0" smtClean="0">
                <a:solidFill>
                  <a:schemeClr val="bg2">
                    <a:lumMod val="50000"/>
                  </a:schemeClr>
                </a:solidFill>
                <a:latin typeface="Century Gothic" panose="020B0502020202020204" pitchFamily="34" charset="0"/>
              </a:rPr>
              <a:t>usw.) </a:t>
            </a:r>
            <a:r>
              <a:rPr lang="de-DE" sz="1600" dirty="0">
                <a:solidFill>
                  <a:schemeClr val="bg2">
                    <a:lumMod val="50000"/>
                  </a:schemeClr>
                </a:solidFill>
                <a:latin typeface="Century Gothic" panose="020B0502020202020204" pitchFamily="34" charset="0"/>
              </a:rPr>
              <a:t>weiter voranbringen zu können, und in meinem bestehendes Netzwerk in der Kommunalpolitik die </a:t>
            </a:r>
            <a:r>
              <a:rPr lang="de-DE" sz="1600" dirty="0" smtClean="0">
                <a:solidFill>
                  <a:schemeClr val="bg2">
                    <a:lumMod val="50000"/>
                  </a:schemeClr>
                </a:solidFill>
                <a:latin typeface="Century Gothic" panose="020B0502020202020204" pitchFamily="34" charset="0"/>
              </a:rPr>
              <a:t>Belange </a:t>
            </a:r>
            <a:r>
              <a:rPr lang="de-DE" sz="1600" dirty="0">
                <a:solidFill>
                  <a:schemeClr val="bg2">
                    <a:lumMod val="50000"/>
                  </a:schemeClr>
                </a:solidFill>
                <a:latin typeface="Century Gothic" panose="020B0502020202020204" pitchFamily="34" charset="0"/>
              </a:rPr>
              <a:t>der Jugend weiterzubringen.</a:t>
            </a:r>
          </a:p>
          <a:p>
            <a:pPr algn="l"/>
            <a:r>
              <a:rPr lang="de-DE" sz="1600" dirty="0" smtClean="0">
                <a:solidFill>
                  <a:schemeClr val="bg2">
                    <a:lumMod val="50000"/>
                  </a:schemeClr>
                </a:solidFill>
                <a:latin typeface="Century Gothic" panose="020B0502020202020204" pitchFamily="34" charset="0"/>
              </a:rPr>
              <a:t>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spcBef>
                <a:spcPts val="0"/>
              </a:spcBef>
            </a:pPr>
            <a:r>
              <a:rPr lang="de-DE" sz="1600" dirty="0" smtClean="0">
                <a:solidFill>
                  <a:schemeClr val="bg2">
                    <a:lumMod val="50000"/>
                  </a:schemeClr>
                </a:solidFill>
                <a:latin typeface="Century Gothic" panose="020B0502020202020204" pitchFamily="34" charset="0"/>
              </a:rPr>
              <a:t>Eine </a:t>
            </a:r>
            <a:r>
              <a:rPr lang="de-DE" sz="1600" dirty="0">
                <a:solidFill>
                  <a:schemeClr val="bg2">
                    <a:lumMod val="50000"/>
                  </a:schemeClr>
                </a:solidFill>
                <a:latin typeface="Century Gothic" panose="020B0502020202020204" pitchFamily="34" charset="0"/>
              </a:rPr>
              <a:t>Jugend in Göttingen die gehört, </a:t>
            </a:r>
            <a:r>
              <a:rPr lang="de-DE" sz="1600" dirty="0" smtClean="0">
                <a:solidFill>
                  <a:schemeClr val="bg2">
                    <a:lumMod val="50000"/>
                  </a:schemeClr>
                </a:solidFill>
                <a:latin typeface="Century Gothic" panose="020B0502020202020204" pitchFamily="34" charset="0"/>
              </a:rPr>
              <a:t>respektiert </a:t>
            </a:r>
            <a:r>
              <a:rPr lang="de-DE" sz="1600" dirty="0">
                <a:solidFill>
                  <a:schemeClr val="bg2">
                    <a:lumMod val="50000"/>
                  </a:schemeClr>
                </a:solidFill>
                <a:latin typeface="Century Gothic" panose="020B0502020202020204" pitchFamily="34" charset="0"/>
              </a:rPr>
              <a:t>und beachtet wird, und deren </a:t>
            </a:r>
            <a:r>
              <a:rPr lang="de-DE" sz="1600" dirty="0" smtClean="0">
                <a:solidFill>
                  <a:schemeClr val="bg2">
                    <a:lumMod val="50000"/>
                  </a:schemeClr>
                </a:solidFill>
                <a:latin typeface="Century Gothic" panose="020B0502020202020204" pitchFamily="34" charset="0"/>
              </a:rPr>
              <a:t>Belange </a:t>
            </a:r>
            <a:r>
              <a:rPr lang="de-DE" sz="1600" dirty="0">
                <a:solidFill>
                  <a:schemeClr val="bg2">
                    <a:lumMod val="50000"/>
                  </a:schemeClr>
                </a:solidFill>
                <a:latin typeface="Century Gothic" panose="020B0502020202020204" pitchFamily="34" charset="0"/>
              </a:rPr>
              <a:t>einen hohen Stellenwert </a:t>
            </a:r>
            <a:r>
              <a:rPr lang="de-DE" sz="1600" dirty="0" smtClean="0">
                <a:solidFill>
                  <a:schemeClr val="bg2">
                    <a:lumMod val="50000"/>
                  </a:schemeClr>
                </a:solidFill>
                <a:latin typeface="Century Gothic" panose="020B0502020202020204" pitchFamily="34" charset="0"/>
              </a:rPr>
              <a:t>haben.</a:t>
            </a:r>
            <a:endParaRPr lang="de-DE" sz="1600" dirty="0">
              <a:solidFill>
                <a:schemeClr val="bg2">
                  <a:lumMod val="50000"/>
                </a:schemeClr>
              </a:solidFill>
              <a:latin typeface="Century Gothic" panose="020B0502020202020204" pitchFamily="34" charset="0"/>
            </a:endParaRPr>
          </a:p>
          <a:p>
            <a:pPr algn="l">
              <a:lnSpc>
                <a:spcPct val="100000"/>
              </a:lnSpc>
              <a:spcBef>
                <a:spcPts val="0"/>
              </a:spcBef>
            </a:pPr>
            <a:endParaRPr lang="de-DE" sz="16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lvl="0" algn="ctr">
                    <a:defRPr/>
                  </a:pPr>
                  <a:r>
                    <a:rPr lang="de-DE" kern="0" dirty="0" smtClean="0">
                      <a:solidFill>
                        <a:srgbClr val="FFFFFF"/>
                      </a:solidFill>
                      <a:latin typeface="Century Gothic" panose="020F0302020204030204"/>
                    </a:rPr>
                    <a:t>BBS III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17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Eduard Hillgert</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542"/>
            <a:ext cx="2217365" cy="2712106"/>
          </a:xfrm>
          <a:prstGeom prst="rect">
            <a:avLst/>
          </a:prstGeom>
        </p:spPr>
      </p:pic>
    </p:spTree>
    <p:extLst>
      <p:ext uri="{BB962C8B-B14F-4D97-AF65-F5344CB8AC3E}">
        <p14:creationId xmlns:p14="http://schemas.microsoft.com/office/powerpoint/2010/main" val="2557922303"/>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800" dirty="0" smtClean="0">
                <a:solidFill>
                  <a:schemeClr val="bg2">
                    <a:lumMod val="50000"/>
                  </a:schemeClr>
                </a:solidFill>
                <a:latin typeface="Century Gothic" panose="020B0502020202020204" pitchFamily="34" charset="0"/>
              </a:rPr>
              <a:t>Ich engagiere mich bei den Jusos. </a:t>
            </a:r>
          </a:p>
          <a:p>
            <a:pPr algn="l"/>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r>
              <a:rPr lang="de-DE" sz="1800" dirty="0" smtClean="0">
                <a:solidFill>
                  <a:schemeClr val="bg2">
                    <a:lumMod val="50000"/>
                  </a:schemeClr>
                </a:solidFill>
                <a:latin typeface="Century Gothic" panose="020B0502020202020204" pitchFamily="34" charset="0"/>
              </a:rPr>
              <a:t>Ich habe immer eine klare Meinung und setze diese auch gerne durch, bin aber immer kompromissbereit.</a:t>
            </a:r>
            <a:endParaRPr lang="de-DE" sz="1800" dirty="0">
              <a:solidFill>
                <a:schemeClr val="bg2">
                  <a:lumMod val="50000"/>
                </a:schemeClr>
              </a:solidFill>
              <a:latin typeface="Century Gothic" panose="020B0502020202020204" pitchFamily="34" charset="0"/>
            </a:endParaRP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800" dirty="0" smtClean="0">
                <a:solidFill>
                  <a:schemeClr val="bg2">
                    <a:lumMod val="50000"/>
                  </a:schemeClr>
                </a:solidFill>
                <a:latin typeface="Century Gothic" panose="020B0502020202020204" pitchFamily="34" charset="0"/>
              </a:rPr>
              <a:t>Man sollte mich wählen, da ich mich für alle Menschen einsetzen möchte und für Inklusion bin. </a:t>
            </a:r>
          </a:p>
          <a:p>
            <a:pPr algn="l">
              <a:lnSpc>
                <a:spcPct val="100000"/>
              </a:lnSpc>
              <a:spcAft>
                <a:spcPts val="0"/>
              </a:spcAft>
            </a:pP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lnSpc>
                <a:spcPct val="100000"/>
              </a:lnSpc>
              <a:spcAft>
                <a:spcPts val="0"/>
              </a:spcAft>
            </a:pP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marL="285750" indent="-285750" algn="l">
              <a:lnSpc>
                <a:spcPct val="100000"/>
              </a:lnSpc>
              <a:spcBef>
                <a:spcPts val="0"/>
              </a:spcBef>
              <a:buFont typeface="Arial" panose="020B0604020202020204" pitchFamily="34" charset="0"/>
              <a:buChar char="•"/>
            </a:pPr>
            <a:r>
              <a:rPr lang="de-DE" sz="1800" dirty="0">
                <a:solidFill>
                  <a:schemeClr val="bg2">
                    <a:lumMod val="50000"/>
                  </a:schemeClr>
                </a:solidFill>
                <a:latin typeface="Century Gothic" panose="020B0502020202020204" pitchFamily="34" charset="0"/>
              </a:rPr>
              <a:t>f</a:t>
            </a:r>
            <a:r>
              <a:rPr lang="de-DE" sz="1800" dirty="0" smtClean="0">
                <a:solidFill>
                  <a:schemeClr val="bg2">
                    <a:lumMod val="50000"/>
                  </a:schemeClr>
                </a:solidFill>
                <a:latin typeface="Century Gothic" panose="020B0502020202020204" pitchFamily="34" charset="0"/>
              </a:rPr>
              <a:t>ür andere Menschen einsetzten</a:t>
            </a:r>
          </a:p>
          <a:p>
            <a:pPr marL="285750" indent="-285750" algn="l">
              <a:lnSpc>
                <a:spcPct val="100000"/>
              </a:lnSpc>
              <a:spcBef>
                <a:spcPts val="0"/>
              </a:spcBef>
              <a:buFont typeface="Arial" panose="020B0604020202020204" pitchFamily="34" charset="0"/>
              <a:buChar char="•"/>
            </a:pPr>
            <a:r>
              <a:rPr lang="de-DE" sz="1800" dirty="0" smtClean="0">
                <a:solidFill>
                  <a:schemeClr val="bg2">
                    <a:lumMod val="50000"/>
                  </a:schemeClr>
                </a:solidFill>
                <a:latin typeface="Century Gothic" panose="020B0502020202020204" pitchFamily="34" charset="0"/>
              </a:rPr>
              <a:t>Inklusion </a:t>
            </a:r>
            <a:endParaRPr lang="de-DE" sz="1800" dirty="0">
              <a:solidFill>
                <a:schemeClr val="bg2">
                  <a:lumMod val="50000"/>
                </a:schemeClr>
              </a:solidFill>
              <a:latin typeface="Century Gothic" panose="020B0502020202020204" pitchFamily="34" charset="0"/>
            </a:endParaRP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a:t>
                  </a:r>
                </a:p>
                <a:p>
                  <a:pPr algn="ctr">
                    <a:defRPr/>
                  </a:pPr>
                  <a:r>
                    <a:rPr lang="de-DE" kern="0" dirty="0">
                      <a:solidFill>
                        <a:srgbClr val="FFFFFF"/>
                      </a:solidFill>
                      <a:latin typeface="Century Gothic" panose="020F0302020204030204"/>
                    </a:rPr>
                    <a:t>Heinrich-Böll-Schule</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16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Elijah Weiß</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17365" cy="2918995"/>
          </a:xfrm>
          <a:prstGeom prst="rect">
            <a:avLst/>
          </a:prstGeom>
        </p:spPr>
      </p:pic>
    </p:spTree>
    <p:extLst>
      <p:ext uri="{BB962C8B-B14F-4D97-AF65-F5344CB8AC3E}">
        <p14:creationId xmlns:p14="http://schemas.microsoft.com/office/powerpoint/2010/main" val="1852225969"/>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624328" y="82296"/>
            <a:ext cx="9217152" cy="6364224"/>
          </a:xfrm>
        </p:spPr>
        <p:txBody>
          <a:bodyPr>
            <a:noAutofit/>
          </a:bodyPr>
          <a:lstStyle/>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engagiere mich bzw. habe mich engagiert für</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endParaRPr lang="de-DE" sz="1600" dirty="0">
              <a:latin typeface="Century Gothic" panose="020B0502020202020204" pitchFamily="34" charset="0"/>
            </a:endParaRPr>
          </a:p>
          <a:p>
            <a:pPr algn="l"/>
            <a:r>
              <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Ich </a:t>
            </a:r>
            <a:r>
              <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bin an Umwelt- und Bildungspolitik interessiert und möchte mich für das soziale Miteinander engagieren. </a:t>
            </a:r>
          </a:p>
          <a:p>
            <a:pPr algn="l"/>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..in dieser Form: </a:t>
            </a:r>
          </a:p>
          <a:p>
            <a:pPr algn="l"/>
            <a:r>
              <a:rPr lang="de-DE" sz="1600" dirty="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rPr>
              <a:t>Im letzten Jahr habe ich mich besonders für das kostenlose Busticket in der Oberstufe engagiert und in unserer Jugendparlamentskampagne mitgearbeitet. </a:t>
            </a:r>
            <a:endParaRPr lang="de-DE" sz="1600" dirty="0" smtClean="0">
              <a:solidFill>
                <a:schemeClr val="bg2">
                  <a:lumMod val="50000"/>
                </a:schemeClr>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Das gibt es noch über mich zu sagen:</a:t>
            </a:r>
          </a:p>
          <a:p>
            <a:pPr algn="l">
              <a:lnSpc>
                <a:spcPct val="100000"/>
              </a:lnSpc>
              <a:spcAft>
                <a:spcPts val="0"/>
              </a:spcAft>
            </a:pPr>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liebe es, privat oder im gesellschaftswissenschaftlichen Unterricht zu debattieren, insbesondere über soziale Themen und Umweltschutz. Ich finde, wir sollten unsere Demokratie mehr wertschätzen und schützen. Sie lebt vom Mitmachen und wir sollten respektvoll miteinander diskutieren und die demokratischen Meinungen </a:t>
            </a:r>
            <a:r>
              <a:rPr lang="de-DE" sz="1600" dirty="0" smtClean="0">
                <a:solidFill>
                  <a:schemeClr val="bg2">
                    <a:lumMod val="50000"/>
                  </a:schemeClr>
                </a:solidFill>
                <a:latin typeface="Century Gothic" panose="020B0502020202020204" pitchFamily="34" charset="0"/>
              </a:rPr>
              <a:t>anderer akzeptieren</a:t>
            </a:r>
            <a:r>
              <a:rPr lang="de-DE" sz="1600" dirty="0">
                <a:solidFill>
                  <a:schemeClr val="bg2">
                    <a:lumMod val="50000"/>
                  </a:schemeClr>
                </a:solidFill>
                <a:latin typeface="Century Gothic" panose="020B0502020202020204" pitchFamily="34" charset="0"/>
              </a:rPr>
              <a:t>.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Warum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sollte ich gewählt werden</a:t>
            </a: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a:t>
            </a:r>
          </a:p>
          <a:p>
            <a:pPr algn="l"/>
            <a:r>
              <a:rPr lang="de-DE" sz="1600" dirty="0" smtClean="0">
                <a:solidFill>
                  <a:schemeClr val="bg2">
                    <a:lumMod val="50000"/>
                  </a:schemeClr>
                </a:solidFill>
                <a:latin typeface="Century Gothic" panose="020B0502020202020204" pitchFamily="34" charset="0"/>
              </a:rPr>
              <a:t>Wenn </a:t>
            </a:r>
            <a:r>
              <a:rPr lang="de-DE" sz="1600" dirty="0">
                <a:solidFill>
                  <a:schemeClr val="bg2">
                    <a:lumMod val="50000"/>
                  </a:schemeClr>
                </a:solidFill>
                <a:latin typeface="Century Gothic" panose="020B0502020202020204" pitchFamily="34" charset="0"/>
              </a:rPr>
              <a:t>ich mir etwas vorgenommen habe, tue ich alles, um es umzusetzen. Ich argumentiere auch gern. </a:t>
            </a:r>
            <a:endPar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Aft>
                <a:spcPts val="0"/>
              </a:spcAft>
            </a:pPr>
            <a:r>
              <a:rPr lang="de-DE" sz="1600" dirty="0" smtClean="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Dafür </a:t>
            </a:r>
            <a:r>
              <a:rPr lang="de-DE" sz="1600" dirty="0">
                <a:solidFill>
                  <a:srgbClr val="FF6600"/>
                </a:solidFill>
                <a:latin typeface="Century Gothic" panose="020B0502020202020204" pitchFamily="34" charset="0"/>
                <a:ea typeface="Century Gothic" panose="020B0502020202020204" pitchFamily="34" charset="0"/>
                <a:cs typeface="Times New Roman" panose="02020603050405020304" pitchFamily="18" charset="0"/>
              </a:rPr>
              <a:t>möchte ich mich im Jugendparlament einsetzen:</a:t>
            </a:r>
            <a:endParaRPr lang="de-DE" sz="1600" dirty="0">
              <a:solidFill>
                <a:srgbClr val="7F7F7F"/>
              </a:solidFill>
              <a:latin typeface="Century Gothic" panose="020B0502020202020204" pitchFamily="34" charset="0"/>
              <a:ea typeface="Century Gothic" panose="020B0502020202020204" pitchFamily="34" charset="0"/>
              <a:cs typeface="Times New Roman" panose="02020603050405020304" pitchFamily="18" charset="0"/>
            </a:endParaRPr>
          </a:p>
          <a:p>
            <a:pPr algn="l">
              <a:lnSpc>
                <a:spcPct val="100000"/>
              </a:lnSpc>
              <a:spcBef>
                <a:spcPts val="0"/>
              </a:spcBef>
            </a:pPr>
            <a:r>
              <a:rPr lang="de-DE" sz="1600" dirty="0" smtClean="0">
                <a:solidFill>
                  <a:schemeClr val="bg2">
                    <a:lumMod val="50000"/>
                  </a:schemeClr>
                </a:solidFill>
                <a:latin typeface="Century Gothic" panose="020B0502020202020204" pitchFamily="34" charset="0"/>
              </a:rPr>
              <a:t>Ich </a:t>
            </a:r>
            <a:r>
              <a:rPr lang="de-DE" sz="1600" dirty="0">
                <a:solidFill>
                  <a:schemeClr val="bg2">
                    <a:lumMod val="50000"/>
                  </a:schemeClr>
                </a:solidFill>
                <a:latin typeface="Century Gothic" panose="020B0502020202020204" pitchFamily="34" charset="0"/>
              </a:rPr>
              <a:t>möchte auch in diesem Jahr wieder die Jugendpolitik der Stadt mitgestalten. Insbesondere will ich mich für mehr Bildungsgerechtigkeit und Umweltschutz engagieren. Mir ist es wichtig, dass Kinder und Jugendliche, die zuhause wenig Unterstützung beim Lernen erfahren, gefördert werden. Die umweltfreundliche Mobilität von Schülerinnen und Schülern soll durch kostenfreie Bustickets und sichere Fahrradstellplätze an Schulen verbessert werden.</a:t>
            </a:r>
          </a:p>
        </p:txBody>
      </p:sp>
      <p:grpSp>
        <p:nvGrpSpPr>
          <p:cNvPr id="5" name="Gruppieren 4">
            <a:extLst>
              <a:ext uri="{C183D7F6-B498-43B3-948B-1728B52AA6E4}">
                <adec:decorative xmlns:lc="http://schemas.openxmlformats.org/drawingml/2006/lockedCanvas" xmlns=""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urn:schemas-microsoft-com:office:office" xmlns:v="urn:schemas-microsoft-com:vml" xmlns:w10="urn:schemas-microsoft-com:office:word" xmlns:w="http://schemas.openxmlformats.org/wordprocessingml/2006/main" xmlns:w16cid="http://schemas.microsoft.com/office/word/2016/wordml/cid" xmlns:adec="http://schemas.microsoft.com/office/drawing/2017/decorativ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http://schemas.microsoft.com/office/drawing/2014/chartex" xmlns:wpc="http://schemas.microsoft.com/office/word/2010/wordprocessingCanvas" val="1"/>
              </a:ext>
            </a:extLst>
          </p:cNvPr>
          <p:cNvGrpSpPr/>
          <p:nvPr/>
        </p:nvGrpSpPr>
        <p:grpSpPr>
          <a:xfrm>
            <a:off x="-2566" y="1464694"/>
            <a:ext cx="2225066" cy="7074148"/>
            <a:chOff x="-3081" y="3114675"/>
            <a:chExt cx="2671351" cy="10103484"/>
          </a:xfrm>
          <a:solidFill>
            <a:srgbClr val="FF6600"/>
          </a:solidFill>
        </p:grpSpPr>
        <p:grpSp>
          <p:nvGrpSpPr>
            <p:cNvPr id="6" name="Gruppieren 5"/>
            <p:cNvGrpSpPr/>
            <p:nvPr/>
          </p:nvGrpSpPr>
          <p:grpSpPr>
            <a:xfrm>
              <a:off x="-3081" y="6219825"/>
              <a:ext cx="2671351" cy="3912235"/>
              <a:chOff x="-3082" y="0"/>
              <a:chExt cx="2671896" cy="3912327"/>
            </a:xfrm>
            <a:grpFill/>
          </p:grpSpPr>
          <p:grpSp>
            <p:nvGrpSpPr>
              <p:cNvPr id="19" name="Gruppieren 18"/>
              <p:cNvGrpSpPr/>
              <p:nvPr/>
            </p:nvGrpSpPr>
            <p:grpSpPr>
              <a:xfrm>
                <a:off x="-3082" y="1001484"/>
                <a:ext cx="2668812" cy="2910843"/>
                <a:chOff x="-3082" y="-110886"/>
                <a:chExt cx="2668812" cy="2910858"/>
              </a:xfrm>
              <a:grpFill/>
            </p:grpSpPr>
            <p:sp>
              <p:nvSpPr>
                <p:cNvPr id="22" name="Rechteck 21"/>
                <p:cNvSpPr/>
                <p:nvPr/>
              </p:nvSpPr>
              <p:spPr>
                <a:xfrm>
                  <a:off x="-3082" y="-110886"/>
                  <a:ext cx="2665730" cy="1905002"/>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rPr>
                    <a:t>Schülerin</a:t>
                  </a:r>
                </a:p>
                <a:p>
                  <a:pPr lvl="0" algn="ctr">
                    <a:defRPr/>
                  </a:pPr>
                  <a:r>
                    <a:rPr lang="de-DE" kern="0" dirty="0" smtClean="0">
                      <a:solidFill>
                        <a:srgbClr val="FFFFFF"/>
                      </a:solidFill>
                      <a:latin typeface="Century Gothic" panose="020F0302020204030204"/>
                    </a:rPr>
                    <a:t>HG Göttingen</a:t>
                  </a: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15 Jahre</a:t>
                  </a:r>
                  <a:endParaRPr kumimoji="0" lang="de-DE" b="0" i="0" u="none" strike="noStrike" kern="0" cap="none" spc="0" normalizeH="0" baseline="0" noProof="0" dirty="0">
                    <a:ln>
                      <a:noFill/>
                    </a:ln>
                    <a:solidFill>
                      <a:srgbClr val="FFFFFF"/>
                    </a:solidFill>
                    <a:effectLst/>
                    <a:uLnTx/>
                    <a:uFillTx/>
                    <a:latin typeface="Century Gothic" panose="020F0302020204030204"/>
                  </a:endParaRPr>
                </a:p>
              </p:txBody>
            </p:sp>
            <p:sp>
              <p:nvSpPr>
                <p:cNvPr id="23" name="Dreieck 8"/>
                <p:cNvSpPr/>
                <p:nvPr/>
              </p:nvSpPr>
              <p:spPr>
                <a:xfrm rot="10800000">
                  <a:off x="0" y="1794132"/>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0" name="Rechtwinkliges Dreieck 1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21" name="Rechtwinkliges Dreieck 20"/>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7" name="Gruppieren 6"/>
            <p:cNvGrpSpPr/>
            <p:nvPr/>
          </p:nvGrpSpPr>
          <p:grpSpPr>
            <a:xfrm>
              <a:off x="0" y="9305925"/>
              <a:ext cx="2668270" cy="3912234"/>
              <a:chOff x="0" y="0"/>
              <a:chExt cx="2668814" cy="3912326"/>
            </a:xfrm>
            <a:grpFill/>
          </p:grpSpPr>
          <p:grpSp>
            <p:nvGrpSpPr>
              <p:cNvPr id="14" name="Gruppieren 13"/>
              <p:cNvGrpSpPr/>
              <p:nvPr/>
            </p:nvGrpSpPr>
            <p:grpSpPr>
              <a:xfrm>
                <a:off x="0" y="1001486"/>
                <a:ext cx="2665730" cy="2910840"/>
                <a:chOff x="0" y="-110884"/>
                <a:chExt cx="2665730" cy="2910855"/>
              </a:xfrm>
              <a:grpFill/>
            </p:grpSpPr>
            <p:sp>
              <p:nvSpPr>
                <p:cNvPr id="17" name="Rechteck 16"/>
                <p:cNvSpPr/>
                <p:nvPr/>
              </p:nvSpPr>
              <p:spPr>
                <a:xfrm>
                  <a:off x="0" y="-110884"/>
                  <a:ext cx="2665730" cy="1905000"/>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8" name="Dreieck 22"/>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15" name="Rechtwinkliges Dreieck 14"/>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6" name="Rechtwinkliges Dreieck 15"/>
              <p:cNvSpPr/>
              <p:nvPr/>
            </p:nvSpPr>
            <p:spPr>
              <a:xfrm flipH="1">
                <a:off x="1335314"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nvGrpSpPr>
            <p:cNvPr id="8" name="Gruppieren 7"/>
            <p:cNvGrpSpPr/>
            <p:nvPr/>
          </p:nvGrpSpPr>
          <p:grpSpPr>
            <a:xfrm>
              <a:off x="0" y="3114675"/>
              <a:ext cx="2665095" cy="3912234"/>
              <a:chOff x="0" y="0"/>
              <a:chExt cx="2665730" cy="3912326"/>
            </a:xfrm>
            <a:grpFill/>
          </p:grpSpPr>
          <p:grpSp>
            <p:nvGrpSpPr>
              <p:cNvPr id="9" name="Gruppieren 8"/>
              <p:cNvGrpSpPr/>
              <p:nvPr/>
            </p:nvGrpSpPr>
            <p:grpSpPr>
              <a:xfrm>
                <a:off x="0" y="1280399"/>
                <a:ext cx="2665730" cy="2631927"/>
                <a:chOff x="0" y="168030"/>
                <a:chExt cx="2665730" cy="2631941"/>
              </a:xfrm>
              <a:grpFill/>
            </p:grpSpPr>
            <p:sp>
              <p:nvSpPr>
                <p:cNvPr id="12" name="Rechteck 11"/>
                <p:cNvSpPr/>
                <p:nvPr/>
              </p:nvSpPr>
              <p:spPr>
                <a:xfrm>
                  <a:off x="0" y="168030"/>
                  <a:ext cx="2665730" cy="1626085"/>
                </a:xfrm>
                <a:prstGeom prst="rect">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smtClean="0">
                      <a:solidFill>
                        <a:srgbClr val="FFFFFF"/>
                      </a:solidFill>
                      <a:latin typeface="Century Gothic" panose="020F0302020204030204"/>
                    </a:rPr>
                    <a:t>Eva </a:t>
                  </a:r>
                  <a:r>
                    <a:rPr lang="de-DE" kern="0" dirty="0" err="1" smtClean="0">
                      <a:solidFill>
                        <a:srgbClr val="FFFFFF"/>
                      </a:solidFill>
                      <a:latin typeface="Century Gothic" panose="020F0302020204030204"/>
                    </a:rPr>
                    <a:t>Massali</a:t>
                  </a:r>
                  <a:endParaRPr lang="de-DE" kern="0" dirty="0" smtClean="0">
                    <a:solidFill>
                      <a:srgbClr val="FFFFFF"/>
                    </a:solidFill>
                    <a:latin typeface="Century Gothic" panose="020F03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r>
                    <a:rPr lang="de-DE" kern="0" dirty="0">
                      <a:solidFill>
                        <a:srgbClr val="FFFFFF"/>
                      </a:solidFill>
                      <a:latin typeface="Century Gothic" panose="020F0302020204030204"/>
                    </a:rPr>
                    <a:t>	</a:t>
                  </a:r>
                  <a:r>
                    <a:rPr lang="de-DE" kern="0" dirty="0" smtClean="0">
                      <a:solidFill>
                        <a:srgbClr val="FFFFFF"/>
                      </a:solidFill>
                      <a:latin typeface="Century Gothic" panose="020F0302020204030204"/>
                    </a:rPr>
                    <a:t>	</a:t>
                  </a:r>
                  <a:endParaRPr kumimoji="0" lang="de-DE" sz="1800" b="0" i="0" u="none" strike="noStrike" kern="0" cap="none" spc="0" normalizeH="0" baseline="0" noProof="0" dirty="0" smtClean="0">
                    <a:ln>
                      <a:noFill/>
                    </a:ln>
                    <a:solidFill>
                      <a:srgbClr val="FFFFFF"/>
                    </a:solidFill>
                    <a:effectLst/>
                    <a:uLnTx/>
                    <a:uFillTx/>
                    <a:latin typeface="Century Gothic" panose="020F0302020204030204"/>
                    <a:ea typeface="+mn-ea"/>
                    <a:cs typeface="+mn-cs"/>
                  </a:endParaRPr>
                </a:p>
              </p:txBody>
            </p:sp>
            <p:sp>
              <p:nvSpPr>
                <p:cNvPr id="13" name="Dreieck 34"/>
                <p:cNvSpPr/>
                <p:nvPr/>
              </p:nvSpPr>
              <p:spPr>
                <a:xfrm rot="10800000">
                  <a:off x="0" y="1794131"/>
                  <a:ext cx="2665730" cy="1005840"/>
                </a:xfrm>
                <a:prstGeom prs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latin typeface="Century Gothic" panose="020F0302020204030204"/>
                    <a:ea typeface="+mn-ea"/>
                    <a:cs typeface="+mn-cs"/>
                  </a:endParaRPr>
                </a:p>
              </p:txBody>
            </p:sp>
          </p:grpSp>
          <p:sp>
            <p:nvSpPr>
              <p:cNvPr id="10" name="Rechtwinkliges Dreieck 9"/>
              <p:cNvSpPr/>
              <p:nvPr/>
            </p:nvSpPr>
            <p:spPr>
              <a:xfrm>
                <a:off x="0"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sp>
            <p:nvSpPr>
              <p:cNvPr id="11" name="Rechtwinkliges Dreieck 10"/>
              <p:cNvSpPr/>
              <p:nvPr/>
            </p:nvSpPr>
            <p:spPr>
              <a:xfrm flipH="1">
                <a:off x="1330728" y="0"/>
                <a:ext cx="1333500" cy="1005840"/>
              </a:xfrm>
              <a:prstGeom prst="rtTriangle">
                <a:avLst/>
              </a:prstGeom>
              <a:gr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gr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217365" cy="2712913"/>
          </a:xfrm>
          <a:prstGeom prst="rect">
            <a:avLst/>
          </a:prstGeom>
        </p:spPr>
      </p:pic>
    </p:spTree>
    <p:extLst>
      <p:ext uri="{BB962C8B-B14F-4D97-AF65-F5344CB8AC3E}">
        <p14:creationId xmlns:p14="http://schemas.microsoft.com/office/powerpoint/2010/main" val="3435225279"/>
      </p:ext>
    </p:extLst>
  </p:cSld>
  <p:clrMapOvr>
    <a:masterClrMapping/>
  </p:clrMapOvr>
  <mc:AlternateContent xmlns:mc="http://schemas.openxmlformats.org/markup-compatibility/2006" xmlns:p14="http://schemas.microsoft.com/office/powerpoint/2010/main">
    <mc:Choice Requires="p14">
      <p:transition spd="slow" p14:dur="1500" advClick="0" advTm="20000">
        <p:push dir="u"/>
      </p:transition>
    </mc:Choice>
    <mc:Fallback xmlns="">
      <p:transition spd="slow" advClick="0" advTm="20000">
        <p:push dir="u"/>
      </p:transition>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8818</Words>
  <Application>Microsoft Office PowerPoint</Application>
  <PresentationFormat>Breitbild</PresentationFormat>
  <Paragraphs>954</Paragraphs>
  <Slides>45</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45</vt:i4>
      </vt:variant>
    </vt:vector>
  </HeadingPairs>
  <TitlesOfParts>
    <vt:vector size="53" baseType="lpstr">
      <vt:lpstr>Arial</vt:lpstr>
      <vt:lpstr>Calibri</vt:lpstr>
      <vt:lpstr>Calibri Light</vt:lpstr>
      <vt:lpstr>Century Gothic</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Stadt Göttingen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Azubi 51.2</dc:creator>
  <cp:lastModifiedBy>Azubi 51.2</cp:lastModifiedBy>
  <cp:revision>230</cp:revision>
  <dcterms:created xsi:type="dcterms:W3CDTF">2020-02-17T12:54:01Z</dcterms:created>
  <dcterms:modified xsi:type="dcterms:W3CDTF">2024-03-15T07:33:09Z</dcterms:modified>
</cp:coreProperties>
</file>